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66" r:id="rId2"/>
    <p:sldId id="256" r:id="rId3"/>
    <p:sldId id="257" r:id="rId4"/>
    <p:sldId id="258" r:id="rId5"/>
    <p:sldId id="259" r:id="rId6"/>
    <p:sldId id="260" r:id="rId7"/>
    <p:sldId id="261" r:id="rId8"/>
    <p:sldId id="262" r:id="rId9"/>
    <p:sldId id="263" r:id="rId10"/>
    <p:sldId id="264" r:id="rId11"/>
    <p:sldId id="267" r:id="rId12"/>
    <p:sldId id="280" r:id="rId13"/>
    <p:sldId id="271" r:id="rId14"/>
    <p:sldId id="272" r:id="rId15"/>
    <p:sldId id="282" r:id="rId16"/>
    <p:sldId id="281" r:id="rId17"/>
    <p:sldId id="273" r:id="rId18"/>
    <p:sldId id="274" r:id="rId19"/>
    <p:sldId id="275" r:id="rId20"/>
    <p:sldId id="276" r:id="rId21"/>
    <p:sldId id="283" r:id="rId22"/>
    <p:sldId id="277" r:id="rId23"/>
    <p:sldId id="278" r:id="rId24"/>
    <p:sldId id="284" r:id="rId25"/>
    <p:sldId id="279" r:id="rId26"/>
    <p:sldId id="270"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56" autoAdjust="0"/>
    <p:restoredTop sz="94574" autoAdjust="0"/>
  </p:normalViewPr>
  <p:slideViewPr>
    <p:cSldViewPr>
      <p:cViewPr varScale="1">
        <p:scale>
          <a:sx n="70" d="100"/>
          <a:sy n="70" d="100"/>
        </p:scale>
        <p:origin x="-1368" y="-90"/>
      </p:cViewPr>
      <p:guideLst>
        <p:guide orient="horz" pos="2160"/>
        <p:guide pos="2880"/>
      </p:guideLst>
    </p:cSldViewPr>
  </p:slideViewPr>
  <p:outlineViewPr>
    <p:cViewPr>
      <p:scale>
        <a:sx n="33" d="100"/>
        <a:sy n="33" d="100"/>
      </p:scale>
      <p:origin x="0" y="601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D68B9C0-4C67-4F95-843A-984F146D8455}" type="datetimeFigureOut">
              <a:rPr lang="en-US" smtClean="0"/>
              <a:pPr/>
              <a:t>21-Dec-13</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DC8EF3B3-F8B8-4FB0-9205-6EED67B1476E}"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D68B9C0-4C67-4F95-843A-984F146D8455}" type="datetimeFigureOut">
              <a:rPr lang="en-US" smtClean="0"/>
              <a:pPr/>
              <a:t>21-Dec-13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C8EF3B3-F8B8-4FB0-9205-6EED67B1476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D68B9C0-4C67-4F95-843A-984F146D8455}" type="datetimeFigureOut">
              <a:rPr lang="en-US" smtClean="0"/>
              <a:pPr/>
              <a:t>21-Dec-13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C8EF3B3-F8B8-4FB0-9205-6EED67B1476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D68B9C0-4C67-4F95-843A-984F146D8455}" type="datetimeFigureOut">
              <a:rPr lang="en-US" smtClean="0"/>
              <a:pPr/>
              <a:t>21-Dec-13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C8EF3B3-F8B8-4FB0-9205-6EED67B1476E}"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D68B9C0-4C67-4F95-843A-984F146D8455}" type="datetimeFigureOut">
              <a:rPr lang="en-US" smtClean="0"/>
              <a:pPr/>
              <a:t>21-Dec-13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C8EF3B3-F8B8-4FB0-9205-6EED67B1476E}"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D68B9C0-4C67-4F95-843A-984F146D8455}" type="datetimeFigureOut">
              <a:rPr lang="en-US" smtClean="0"/>
              <a:pPr/>
              <a:t>21-Dec-13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C8EF3B3-F8B8-4FB0-9205-6EED67B1476E}"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D68B9C0-4C67-4F95-843A-984F146D8455}" type="datetimeFigureOut">
              <a:rPr lang="en-US" smtClean="0"/>
              <a:pPr/>
              <a:t>21-Dec-13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C8EF3B3-F8B8-4FB0-9205-6EED67B1476E}"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D68B9C0-4C67-4F95-843A-984F146D8455}" type="datetimeFigureOut">
              <a:rPr lang="en-US" smtClean="0"/>
              <a:pPr/>
              <a:t>21-Dec-13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C8EF3B3-F8B8-4FB0-9205-6EED67B1476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68B9C0-4C67-4F95-843A-984F146D8455}" type="datetimeFigureOut">
              <a:rPr lang="en-US" smtClean="0"/>
              <a:pPr/>
              <a:t>21-Dec-13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C8EF3B3-F8B8-4FB0-9205-6EED67B1476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D68B9C0-4C67-4F95-843A-984F146D8455}" type="datetimeFigureOut">
              <a:rPr lang="en-US" smtClean="0"/>
              <a:pPr/>
              <a:t>21-Dec-13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C8EF3B3-F8B8-4FB0-9205-6EED67B1476E}"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D68B9C0-4C67-4F95-843A-984F146D8455}" type="datetimeFigureOut">
              <a:rPr lang="en-US" smtClean="0"/>
              <a:pPr/>
              <a:t>21-Dec-13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DC8EF3B3-F8B8-4FB0-9205-6EED67B1476E}"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D68B9C0-4C67-4F95-843A-984F146D8455}" type="datetimeFigureOut">
              <a:rPr lang="en-US" smtClean="0"/>
              <a:pPr/>
              <a:t>21-Dec-13</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C8EF3B3-F8B8-4FB0-9205-6EED67B1476E}"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0"/>
            <a:ext cx="8229600" cy="990600"/>
          </a:xfrm>
          <a:prstGeom prst="snip2DiagRect">
            <a:avLst/>
          </a:prstGeom>
          <a:solidFill>
            <a:schemeClr val="accent3">
              <a:lumMod val="60000"/>
              <a:lumOff val="40000"/>
            </a:schemeClr>
          </a:solidFill>
        </p:spPr>
        <p:txBody>
          <a:bodyPr/>
          <a:lstStyle/>
          <a:p>
            <a:r>
              <a:rPr lang="en-US" b="1" dirty="0" smtClean="0">
                <a:solidFill>
                  <a:srgbClr val="7030A0"/>
                </a:solidFill>
                <a:latin typeface="Times New Roman" pitchFamily="18" charset="0"/>
                <a:cs typeface="Times New Roman" pitchFamily="18" charset="0"/>
              </a:rPr>
              <a:t>HEAT ENGINE</a:t>
            </a:r>
            <a:endParaRPr lang="en-US" b="1" dirty="0">
              <a:solidFill>
                <a:srgbClr val="7030A0"/>
              </a:solidFill>
              <a:latin typeface="Times New Roman" pitchFamily="18" charset="0"/>
              <a:cs typeface="Times New Roman" pitchFamily="18" charset="0"/>
            </a:endParaRPr>
          </a:p>
        </p:txBody>
      </p:sp>
      <p:sp>
        <p:nvSpPr>
          <p:cNvPr id="4" name="Title 1"/>
          <p:cNvSpPr txBox="1">
            <a:spLocks/>
          </p:cNvSpPr>
          <p:nvPr/>
        </p:nvSpPr>
        <p:spPr>
          <a:xfrm>
            <a:off x="381000" y="4038600"/>
            <a:ext cx="3124200" cy="1143000"/>
          </a:xfrm>
          <a:prstGeom prst="round2DiagRect">
            <a:avLst/>
          </a:prstGeom>
          <a:solidFill>
            <a:schemeClr val="accent6">
              <a:lumMod val="40000"/>
              <a:lumOff val="60000"/>
            </a:schemeClr>
          </a:solidFill>
        </p:spPr>
        <p:txBody>
          <a:bodyPr vert="horz" lIns="91440" tIns="45720" rIns="91440" bIns="45720" rtlCol="0" anchor="ctr">
            <a:noAutofit/>
          </a:bodyPr>
          <a:lstStyle/>
          <a:p>
            <a:pPr marL="0" marR="0" lvl="0" indent="0" defTabSz="914400" rtl="0" eaLnBrk="1" fontAlgn="auto" latinLnBrk="0" hangingPunct="1">
              <a:lnSpc>
                <a:spcPct val="17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DEPT.</a:t>
            </a:r>
            <a:r>
              <a:rPr kumimoji="0" lang="en-US" sz="2400" b="1"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MECHANICAL</a:t>
            </a:r>
            <a:endParaRPr kumimoji="0" lang="en-US" sz="24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5" name="Title 1"/>
          <p:cNvSpPr txBox="1">
            <a:spLocks/>
          </p:cNvSpPr>
          <p:nvPr/>
        </p:nvSpPr>
        <p:spPr>
          <a:xfrm>
            <a:off x="4953000" y="4038600"/>
            <a:ext cx="3810000" cy="1143000"/>
          </a:xfrm>
          <a:prstGeom prst="round2DiagRect">
            <a:avLst/>
          </a:prstGeom>
          <a:solidFill>
            <a:schemeClr val="accent6">
              <a:lumMod val="40000"/>
              <a:lumOff val="60000"/>
            </a:schemeClr>
          </a:solidFill>
        </p:spPr>
        <p:txBody>
          <a:bodyPr vert="horz" lIns="91440" tIns="45720" rIns="91440" bIns="45720" rtlCol="0" anchor="ctr">
            <a:noAutofit/>
          </a:bodyPr>
          <a:lstStyle/>
          <a:p>
            <a:pPr marL="0" marR="0" lvl="0" indent="0" defTabSz="914400" rtl="0" eaLnBrk="1" fontAlgn="auto" latinLnBrk="0" hangingPunct="1">
              <a:lnSpc>
                <a:spcPct val="170000"/>
              </a:lnSpc>
              <a:spcBef>
                <a:spcPct val="0"/>
              </a:spcBef>
              <a:spcAft>
                <a:spcPts val="0"/>
              </a:spcAft>
              <a:buClrTx/>
              <a:buSzTx/>
              <a:buFontTx/>
              <a:buNone/>
              <a:tabLst/>
              <a:defRPr/>
            </a:pPr>
            <a:r>
              <a:rPr lang="en-US" sz="2400" b="1" noProof="0" dirty="0" smtClean="0">
                <a:latin typeface="Times New Roman" pitchFamily="18" charset="0"/>
                <a:ea typeface="+mj-ea"/>
                <a:cs typeface="Times New Roman" pitchFamily="18" charset="0"/>
              </a:rPr>
              <a:t>PREPAR</a:t>
            </a:r>
            <a:r>
              <a:rPr kumimoji="0" lang="en-US" sz="24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ED BY;</a:t>
            </a:r>
          </a:p>
          <a:p>
            <a:pPr marL="0" marR="0" lvl="0" indent="0" defTabSz="914400" rtl="0" eaLnBrk="1" fontAlgn="auto" latinLnBrk="0" hangingPunct="1">
              <a:lnSpc>
                <a:spcPct val="170000"/>
              </a:lnSpc>
              <a:spcBef>
                <a:spcPct val="0"/>
              </a:spcBef>
              <a:spcAft>
                <a:spcPts val="0"/>
              </a:spcAft>
              <a:buClrTx/>
              <a:buSzTx/>
              <a:buFontTx/>
              <a:buNone/>
              <a:tabLst/>
              <a:defRPr/>
            </a:pPr>
            <a:r>
              <a:rPr kumimoji="0" lang="en-US" sz="20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Assi. Prof</a:t>
            </a:r>
            <a:r>
              <a:rPr kumimoji="0" lang="en-US" sz="24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t>
            </a:r>
            <a:r>
              <a:rPr kumimoji="0" lang="en-US" sz="2400" b="1"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a:t>
            </a:r>
            <a:r>
              <a:rPr kumimoji="0" lang="en-US" sz="2000" b="1" i="0" u="none" strike="noStrike" kern="1200" cap="none" spc="0" normalizeH="0" noProof="0" dirty="0" err="1" smtClean="0">
                <a:ln>
                  <a:noFill/>
                </a:ln>
                <a:solidFill>
                  <a:schemeClr val="tx1"/>
                </a:solidFill>
                <a:effectLst/>
                <a:uLnTx/>
                <a:uFillTx/>
                <a:latin typeface="Times New Roman" pitchFamily="18" charset="0"/>
                <a:ea typeface="+mj-ea"/>
                <a:cs typeface="Times New Roman" pitchFamily="18" charset="0"/>
              </a:rPr>
              <a:t>shyamal</a:t>
            </a:r>
            <a:r>
              <a:rPr kumimoji="0" lang="en-US" sz="2000" b="1"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a:t>
            </a:r>
            <a:r>
              <a:rPr kumimoji="0" lang="en-US" sz="2000" b="1" i="0" u="none" strike="noStrike" kern="1200" cap="none" spc="0" normalizeH="0" noProof="0" dirty="0" err="1" smtClean="0">
                <a:ln>
                  <a:noFill/>
                </a:ln>
                <a:solidFill>
                  <a:schemeClr val="tx1"/>
                </a:solidFill>
                <a:effectLst/>
                <a:uLnTx/>
                <a:uFillTx/>
                <a:latin typeface="Times New Roman" pitchFamily="18" charset="0"/>
                <a:ea typeface="+mj-ea"/>
                <a:cs typeface="Times New Roman" pitchFamily="18" charset="0"/>
              </a:rPr>
              <a:t>prajapati</a:t>
            </a:r>
            <a:endParaRPr kumimoji="0" lang="en-US" sz="2000" b="1"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6" name="Title 1"/>
          <p:cNvSpPr txBox="1">
            <a:spLocks/>
          </p:cNvSpPr>
          <p:nvPr/>
        </p:nvSpPr>
        <p:spPr>
          <a:xfrm>
            <a:off x="609600" y="198120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1"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7" name="Title 1"/>
          <p:cNvSpPr txBox="1">
            <a:spLocks/>
          </p:cNvSpPr>
          <p:nvPr/>
        </p:nvSpPr>
        <p:spPr>
          <a:xfrm>
            <a:off x="457200" y="5486400"/>
            <a:ext cx="8229600" cy="1143000"/>
          </a:xfrm>
          <a:prstGeom prst="roundRect">
            <a:avLst/>
          </a:prstGeom>
          <a:solidFill>
            <a:srgbClr val="92D050"/>
          </a:solidFill>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rmAutofit fontScale="8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b="1" dirty="0" smtClean="0">
                <a:latin typeface="Times New Roman" pitchFamily="18" charset="0"/>
                <a:ea typeface="+mj-ea"/>
                <a:cs typeface="Times New Roman" pitchFamily="18" charset="0"/>
              </a:rPr>
              <a:t>D.A.DEGREE ENGG. &amp; TECHNOLOGY</a:t>
            </a:r>
            <a:endParaRPr kumimoji="0" lang="en-US" sz="4400" b="1"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pic>
        <p:nvPicPr>
          <p:cNvPr id="8" name="Picture 7" descr="flower-bush-561.jpg"/>
          <p:cNvPicPr>
            <a:picLocks noChangeAspect="1"/>
          </p:cNvPicPr>
          <p:nvPr/>
        </p:nvPicPr>
        <p:blipFill>
          <a:blip r:embed="rId2"/>
          <a:stretch>
            <a:fillRect/>
          </a:stretch>
        </p:blipFill>
        <p:spPr>
          <a:xfrm>
            <a:off x="0" y="1752600"/>
            <a:ext cx="9144000" cy="2286000"/>
          </a:xfrm>
          <a:prstGeom prst="rect">
            <a:avLst/>
          </a:prstGeom>
        </p:spPr>
      </p:pic>
      <p:sp>
        <p:nvSpPr>
          <p:cNvPr id="3" name="Rectangle 2"/>
          <p:cNvSpPr/>
          <p:nvPr/>
        </p:nvSpPr>
        <p:spPr>
          <a:xfrm>
            <a:off x="838200" y="1981200"/>
            <a:ext cx="7467599" cy="1754326"/>
          </a:xfrm>
          <a:prstGeom prst="rect">
            <a:avLst/>
          </a:prstGeom>
        </p:spPr>
        <p:txBody>
          <a:bodyPr wrap="square">
            <a:spAutoFit/>
          </a:bodyPr>
          <a:lstStyle/>
          <a:p>
            <a:pPr algn="ctr">
              <a:buNone/>
            </a:pPr>
            <a:r>
              <a:rPr lang="en-US" sz="3600" b="1" dirty="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D.A.Degree Engineering &amp;Technology college </a:t>
            </a:r>
            <a:endParaRPr lang="en-US" sz="36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a:p>
            <a:pPr algn="ctr">
              <a:buNone/>
            </a:pPr>
            <a:r>
              <a:rPr lang="en-US" sz="36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a:t>
            </a:r>
            <a:r>
              <a:rPr lang="en-US" sz="3600" b="1" dirty="0" err="1">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M</a:t>
            </a:r>
            <a:r>
              <a:rPr lang="en-US" sz="3600" b="1" dirty="0" err="1"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ahemdabad</a:t>
            </a:r>
            <a:r>
              <a:rPr lang="en-US" sz="36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a:t>
            </a:r>
            <a:endParaRPr lang="en-US" sz="3600" b="1" dirty="0">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lstStyle/>
          <a:p>
            <a:endParaRPr lang="en-US" dirty="0"/>
          </a:p>
        </p:txBody>
      </p:sp>
      <p:sp>
        <p:nvSpPr>
          <p:cNvPr id="3" name="Content Placeholder 2"/>
          <p:cNvSpPr>
            <a:spLocks noGrp="1"/>
          </p:cNvSpPr>
          <p:nvPr>
            <p:ph idx="1"/>
          </p:nvPr>
        </p:nvSpPr>
        <p:spPr>
          <a:xfrm>
            <a:off x="0" y="1143000"/>
            <a:ext cx="9144000" cy="5715000"/>
          </a:xfrm>
        </p:spPr>
        <p:txBody>
          <a:bodyPr>
            <a:normAutofit fontScale="70000" lnSpcReduction="20000"/>
          </a:bodyPr>
          <a:lstStyle/>
          <a:p>
            <a:pPr marL="514350" indent="-514350" algn="just">
              <a:buFont typeface="+mj-lt"/>
              <a:buAutoNum type="arabicParenR"/>
            </a:pPr>
            <a:r>
              <a:rPr lang="en-US" sz="4500" b="1" dirty="0" smtClean="0">
                <a:solidFill>
                  <a:srgbClr val="002060"/>
                </a:solidFill>
                <a:latin typeface="Times New Roman" pitchFamily="18" charset="0"/>
                <a:cs typeface="Times New Roman" pitchFamily="18" charset="0"/>
              </a:rPr>
              <a:t>Heat source:</a:t>
            </a:r>
            <a:r>
              <a:rPr lang="en-US" sz="4500" b="1" dirty="0" smtClean="0">
                <a:latin typeface="Times New Roman" pitchFamily="18" charset="0"/>
                <a:cs typeface="Times New Roman" pitchFamily="18" charset="0"/>
              </a:rPr>
              <a:t> It is reservoir of heat from which heat is supplied to working fluid. Examples: Furnace of boiler, combustion chamber of I.C. engines.</a:t>
            </a:r>
          </a:p>
          <a:p>
            <a:pPr marL="514350" indent="-514350" algn="just">
              <a:buFont typeface="+mj-lt"/>
              <a:buAutoNum type="arabicParenR"/>
            </a:pPr>
            <a:r>
              <a:rPr lang="en-US" sz="4500" b="1" dirty="0" smtClean="0">
                <a:solidFill>
                  <a:srgbClr val="002060"/>
                </a:solidFill>
                <a:latin typeface="Times New Roman" pitchFamily="18" charset="0"/>
                <a:cs typeface="Times New Roman" pitchFamily="18" charset="0"/>
              </a:rPr>
              <a:t>Heat sink: </a:t>
            </a:r>
            <a:r>
              <a:rPr lang="en-US" sz="4500" b="1" dirty="0" smtClean="0">
                <a:latin typeface="Times New Roman" pitchFamily="18" charset="0"/>
                <a:cs typeface="Times New Roman" pitchFamily="18" charset="0"/>
              </a:rPr>
              <a:t>according to law certain heat has to rejected by heat engine at lower temperature in order to develop work in a cycle. A heat sink is a low temperature reservoir where heat is rejected by the working fluid.</a:t>
            </a:r>
          </a:p>
          <a:p>
            <a:pPr marL="514350" indent="-514350" algn="just">
              <a:buFont typeface="+mj-lt"/>
              <a:buAutoNum type="arabicParenR"/>
            </a:pPr>
            <a:r>
              <a:rPr lang="en-US" sz="4500" b="1" dirty="0" smtClean="0">
                <a:solidFill>
                  <a:srgbClr val="002060"/>
                </a:solidFill>
                <a:latin typeface="Times New Roman" pitchFamily="18" charset="0"/>
                <a:cs typeface="Times New Roman" pitchFamily="18" charset="0"/>
              </a:rPr>
              <a:t>Working fluid: </a:t>
            </a:r>
            <a:r>
              <a:rPr lang="en-US" sz="4500" b="1" dirty="0" smtClean="0">
                <a:latin typeface="Times New Roman" pitchFamily="18" charset="0"/>
                <a:cs typeface="Times New Roman" pitchFamily="18" charset="0"/>
              </a:rPr>
              <a:t>substance which receive and reject heat and undergoes various processes of heat engine cycle is called working fluid.</a:t>
            </a:r>
          </a:p>
          <a:p>
            <a:pPr marL="514350" indent="-514350" algn="just">
              <a:buFont typeface="+mj-lt"/>
              <a:buAutoNum type="arabicParenR"/>
            </a:pPr>
            <a:r>
              <a:rPr lang="en-US" sz="4500" b="1" dirty="0" smtClean="0">
                <a:solidFill>
                  <a:srgbClr val="002060"/>
                </a:solidFill>
                <a:latin typeface="Times New Roman" pitchFamily="18" charset="0"/>
                <a:cs typeface="Times New Roman" pitchFamily="18" charset="0"/>
              </a:rPr>
              <a:t>Expander or Turbine: </a:t>
            </a:r>
            <a:r>
              <a:rPr lang="en-US" sz="4500" b="1" dirty="0" smtClean="0">
                <a:latin typeface="Times New Roman" pitchFamily="18" charset="0"/>
                <a:cs typeface="Times New Roman" pitchFamily="18" charset="0"/>
              </a:rPr>
              <a:t>It is a device in which working fluid is expanded and work is available.</a:t>
            </a:r>
          </a:p>
          <a:p>
            <a:pPr marL="514350" indent="-514350" algn="just">
              <a:buFont typeface="+mj-lt"/>
              <a:buAutoNum type="arabicParenR"/>
            </a:pPr>
            <a:endParaRPr lang="en-US" b="1" dirty="0">
              <a:solidFill>
                <a:srgbClr val="00206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a:solidFill>
            <a:srgbClr val="0070C0"/>
          </a:solidFill>
        </p:spPr>
        <p:txBody>
          <a:bodyPr/>
          <a:lstStyle/>
          <a:p>
            <a:pPr algn="l"/>
            <a:r>
              <a:rPr lang="en-US" dirty="0" smtClean="0">
                <a:solidFill>
                  <a:srgbClr val="FF0000"/>
                </a:solidFill>
              </a:rPr>
              <a:t>Carnot cycle:</a:t>
            </a:r>
            <a:endParaRPr lang="en-US" dirty="0">
              <a:solidFill>
                <a:srgbClr val="FF0000"/>
              </a:solidFill>
            </a:endParaRPr>
          </a:p>
        </p:txBody>
      </p:sp>
      <p:sp>
        <p:nvSpPr>
          <p:cNvPr id="3" name="Content Placeholder 2"/>
          <p:cNvSpPr>
            <a:spLocks noGrp="1"/>
          </p:cNvSpPr>
          <p:nvPr>
            <p:ph idx="1"/>
          </p:nvPr>
        </p:nvSpPr>
        <p:spPr>
          <a:xfrm>
            <a:off x="0" y="914400"/>
            <a:ext cx="9144000" cy="5791200"/>
          </a:xfrm>
        </p:spPr>
        <p:txBody>
          <a:bodyPr>
            <a:normAutofit fontScale="70000" lnSpcReduction="20000"/>
          </a:bodyPr>
          <a:lstStyle/>
          <a:p>
            <a:pPr algn="just">
              <a:buFont typeface="Wingdings" pitchFamily="2" charset="2"/>
              <a:buChar char="Ø"/>
            </a:pPr>
            <a:r>
              <a:rPr lang="en-US" sz="3400" b="1" dirty="0" smtClean="0">
                <a:latin typeface="Times New Roman" pitchFamily="18" charset="0"/>
                <a:cs typeface="Times New Roman" pitchFamily="18" charset="0"/>
              </a:rPr>
              <a:t>Carnot conceived an ideal cycle in which all processes are reversible. Carnot cycle is represented on p-V diagram. Processes of carnot cycle are as follow. </a:t>
            </a:r>
          </a:p>
          <a:p>
            <a:pPr algn="just">
              <a:buFont typeface="Wingdings" pitchFamily="2" charset="2"/>
              <a:buChar char="Ø"/>
            </a:pPr>
            <a:endParaRPr lang="en-US" sz="3400" b="1" dirty="0" smtClean="0">
              <a:latin typeface="Times New Roman" pitchFamily="18" charset="0"/>
              <a:cs typeface="Times New Roman" pitchFamily="18" charset="0"/>
            </a:endParaRPr>
          </a:p>
          <a:p>
            <a:pPr algn="just">
              <a:buFont typeface="Wingdings" pitchFamily="2" charset="2"/>
              <a:buChar char="Ø"/>
            </a:pPr>
            <a:r>
              <a:rPr lang="en-US" sz="3400" b="1" dirty="0" smtClean="0">
                <a:solidFill>
                  <a:srgbClr val="002060"/>
                </a:solidFill>
                <a:latin typeface="Times New Roman" pitchFamily="18" charset="0"/>
                <a:cs typeface="Times New Roman" pitchFamily="18" charset="0"/>
              </a:rPr>
              <a:t>Process  1-2: </a:t>
            </a:r>
            <a:r>
              <a:rPr lang="en-US" sz="3400" b="1" dirty="0" smtClean="0">
                <a:latin typeface="Times New Roman" pitchFamily="18" charset="0"/>
                <a:cs typeface="Times New Roman" pitchFamily="18" charset="0"/>
              </a:rPr>
              <a:t>Heat is added to the system (of working fluid) at constant temperature TH from the source. Working substance is expanded reversibly at constant temperature.</a:t>
            </a:r>
          </a:p>
          <a:p>
            <a:pPr algn="just">
              <a:buFont typeface="Wingdings" pitchFamily="2" charset="2"/>
              <a:buChar char="Ø"/>
            </a:pPr>
            <a:endParaRPr lang="en-US" sz="3400" b="1" dirty="0" smtClean="0">
              <a:latin typeface="Times New Roman" pitchFamily="18" charset="0"/>
              <a:cs typeface="Times New Roman" pitchFamily="18" charset="0"/>
            </a:endParaRPr>
          </a:p>
          <a:p>
            <a:pPr algn="just">
              <a:buFont typeface="Wingdings" pitchFamily="2" charset="2"/>
              <a:buChar char="Ø"/>
            </a:pPr>
            <a:r>
              <a:rPr lang="en-US" sz="3400" b="1" dirty="0" smtClean="0">
                <a:solidFill>
                  <a:srgbClr val="002060"/>
                </a:solidFill>
                <a:latin typeface="Times New Roman" pitchFamily="18" charset="0"/>
                <a:cs typeface="Times New Roman" pitchFamily="18" charset="0"/>
              </a:rPr>
              <a:t>Process  2-3: </a:t>
            </a:r>
            <a:r>
              <a:rPr lang="en-US" sz="3400" b="1" dirty="0" smtClean="0">
                <a:latin typeface="Times New Roman" pitchFamily="18" charset="0"/>
                <a:cs typeface="Times New Roman" pitchFamily="18" charset="0"/>
              </a:rPr>
              <a:t>Working fluid undergoes a reversible adiabatic expansion. Temperature will reduce from TH to TL.</a:t>
            </a:r>
          </a:p>
          <a:p>
            <a:pPr algn="just">
              <a:buFont typeface="Wingdings" pitchFamily="2" charset="2"/>
              <a:buChar char="Ø"/>
            </a:pPr>
            <a:endParaRPr lang="en-US" sz="3400" b="1" dirty="0" smtClean="0">
              <a:latin typeface="Times New Roman" pitchFamily="18" charset="0"/>
              <a:cs typeface="Times New Roman" pitchFamily="18" charset="0"/>
            </a:endParaRPr>
          </a:p>
          <a:p>
            <a:pPr algn="just">
              <a:buFont typeface="Wingdings" pitchFamily="2" charset="2"/>
              <a:buChar char="Ø"/>
            </a:pPr>
            <a:r>
              <a:rPr lang="en-US" sz="3400" b="1" dirty="0" smtClean="0">
                <a:solidFill>
                  <a:srgbClr val="002060"/>
                </a:solidFill>
                <a:latin typeface="Times New Roman" pitchFamily="18" charset="0"/>
                <a:cs typeface="Times New Roman" pitchFamily="18" charset="0"/>
              </a:rPr>
              <a:t>Process  3-4:</a:t>
            </a:r>
            <a:r>
              <a:rPr lang="en-US" sz="3400" b="1" dirty="0" smtClean="0">
                <a:latin typeface="Times New Roman" pitchFamily="18" charset="0"/>
                <a:cs typeface="Times New Roman" pitchFamily="18" charset="0"/>
              </a:rPr>
              <a:t>Working fluid rejects heat at constant temperature TL to sink reversibly. Working fluid is said to be comprerssed at constant temperature TL.</a:t>
            </a:r>
          </a:p>
          <a:p>
            <a:pPr algn="just">
              <a:buFont typeface="Wingdings" pitchFamily="2" charset="2"/>
              <a:buChar char="Ø"/>
            </a:pPr>
            <a:endParaRPr lang="en-US" sz="3400" b="1" dirty="0" smtClean="0">
              <a:latin typeface="Times New Roman" pitchFamily="18" charset="0"/>
              <a:cs typeface="Times New Roman" pitchFamily="18" charset="0"/>
            </a:endParaRPr>
          </a:p>
          <a:p>
            <a:pPr algn="just">
              <a:buFont typeface="Wingdings" pitchFamily="2" charset="2"/>
              <a:buChar char="Ø"/>
            </a:pPr>
            <a:r>
              <a:rPr lang="en-US" sz="3400" b="1" dirty="0" smtClean="0">
                <a:solidFill>
                  <a:srgbClr val="002060"/>
                </a:solidFill>
                <a:latin typeface="Times New Roman" pitchFamily="18" charset="0"/>
                <a:cs typeface="Times New Roman" pitchFamily="18" charset="0"/>
              </a:rPr>
              <a:t>Process  4-1:</a:t>
            </a:r>
            <a:r>
              <a:rPr lang="en-US" sz="3400" b="1" dirty="0" smtClean="0">
                <a:latin typeface="Times New Roman" pitchFamily="18" charset="0"/>
                <a:cs typeface="Times New Roman" pitchFamily="18" charset="0"/>
              </a:rPr>
              <a:t>Working fluid undergoes a reversible adiabatic compression and its temperature will increase from TL to TH.</a:t>
            </a:r>
            <a:endParaRPr lang="en-US" sz="3400" b="1" dirty="0" smtClean="0">
              <a:solidFill>
                <a:srgbClr val="002060"/>
              </a:solidFill>
              <a:latin typeface="Times New Roman" pitchFamily="18" charset="0"/>
              <a:cs typeface="Times New Roman" pitchFamily="18" charset="0"/>
            </a:endParaRPr>
          </a:p>
          <a:p>
            <a:pPr algn="just">
              <a:lnSpc>
                <a:spcPct val="150000"/>
              </a:lnSpc>
              <a:buFont typeface="Wingdings" pitchFamily="2" charset="2"/>
              <a:buChar char="Ø"/>
            </a:pPr>
            <a:endParaRPr lang="en-US" b="1"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rgbClr val="0070C0"/>
          </a:solidFill>
        </p:spPr>
        <p:txBody>
          <a:bodyPr/>
          <a:lstStyle/>
          <a:p>
            <a:pPr algn="l"/>
            <a:r>
              <a:rPr lang="en-US" dirty="0" smtClean="0">
                <a:solidFill>
                  <a:srgbClr val="FF0000"/>
                </a:solidFill>
              </a:rPr>
              <a:t>Carnot cycle:</a:t>
            </a:r>
            <a:endParaRPr lang="en-US" dirty="0">
              <a:solidFill>
                <a:srgbClr val="FF0000"/>
              </a:solidFill>
            </a:endParaRPr>
          </a:p>
        </p:txBody>
      </p:sp>
      <p:pic>
        <p:nvPicPr>
          <p:cNvPr id="4" name="Content Placeholder 3" descr="picture006.jpg"/>
          <p:cNvPicPr>
            <a:picLocks noGrp="1" noChangeAspect="1"/>
          </p:cNvPicPr>
          <p:nvPr>
            <p:ph idx="1"/>
          </p:nvPr>
        </p:nvPicPr>
        <p:blipFill>
          <a:blip r:embed="rId2"/>
          <a:stretch>
            <a:fillRect/>
          </a:stretch>
        </p:blipFill>
        <p:spPr>
          <a:xfrm>
            <a:off x="1143000" y="1525948"/>
            <a:ext cx="6781800" cy="4622525"/>
          </a:xfr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rgbClr val="0070C0"/>
          </a:solidFill>
        </p:spPr>
        <p:txBody>
          <a:bodyPr/>
          <a:lstStyle/>
          <a:p>
            <a:pPr algn="l"/>
            <a:r>
              <a:rPr lang="en-US" dirty="0" smtClean="0">
                <a:solidFill>
                  <a:srgbClr val="FF0000"/>
                </a:solidFill>
                <a:latin typeface="Times New Roman" pitchFamily="18" charset="0"/>
                <a:cs typeface="Times New Roman" pitchFamily="18" charset="0"/>
              </a:rPr>
              <a:t>Limitation of carnot cycle:</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0" y="1184224"/>
            <a:ext cx="9144000" cy="5673776"/>
          </a:xfrm>
        </p:spPr>
        <p:txBody>
          <a:bodyPr>
            <a:normAutofit/>
          </a:bodyPr>
          <a:lstStyle/>
          <a:p>
            <a:pPr marL="514350" indent="-514350" algn="just">
              <a:buFont typeface="+mj-lt"/>
              <a:buAutoNum type="arabicParenR"/>
            </a:pPr>
            <a:r>
              <a:rPr lang="en-US" b="1" dirty="0" smtClean="0">
                <a:latin typeface="Times New Roman" pitchFamily="18" charset="0"/>
                <a:cs typeface="Times New Roman" pitchFamily="18" charset="0"/>
              </a:rPr>
              <a:t>To have heat addition and heat rejection at constant temperature piston has to move as slowly as possible. While during adiabatic expansion and compression piston has to move as quickly as possible. </a:t>
            </a:r>
          </a:p>
          <a:p>
            <a:pPr marL="514350" indent="-514350" algn="just">
              <a:buFont typeface="+mj-lt"/>
              <a:buAutoNum type="arabicParenR"/>
            </a:pPr>
            <a:endParaRPr lang="en-US" b="1" dirty="0" smtClean="0">
              <a:latin typeface="Times New Roman" pitchFamily="18" charset="0"/>
              <a:cs typeface="Times New Roman" pitchFamily="18" charset="0"/>
            </a:endParaRPr>
          </a:p>
          <a:p>
            <a:pPr marL="514350" indent="-514350" algn="just">
              <a:buFont typeface="+mj-lt"/>
              <a:buAutoNum type="arabicParenR"/>
            </a:pPr>
            <a:r>
              <a:rPr lang="en-US" b="1" dirty="0" smtClean="0">
                <a:latin typeface="Times New Roman" pitchFamily="18" charset="0"/>
                <a:cs typeface="Times New Roman" pitchFamily="18" charset="0"/>
              </a:rPr>
              <a:t>In actual practice friction is always present.</a:t>
            </a:r>
          </a:p>
          <a:p>
            <a:pPr marL="514350" indent="-514350" algn="just">
              <a:buFont typeface="+mj-lt"/>
              <a:buAutoNum type="arabicParenR"/>
            </a:pPr>
            <a:endParaRPr lang="en-US" b="1" dirty="0" smtClean="0">
              <a:latin typeface="Times New Roman" pitchFamily="18" charset="0"/>
              <a:cs typeface="Times New Roman" pitchFamily="18" charset="0"/>
            </a:endParaRPr>
          </a:p>
          <a:p>
            <a:pPr marL="514350" indent="-514350" algn="just">
              <a:buFont typeface="+mj-lt"/>
              <a:buAutoNum type="arabicParenR"/>
            </a:pPr>
            <a:r>
              <a:rPr lang="en-US" b="1" dirty="0" smtClean="0">
                <a:latin typeface="Times New Roman" pitchFamily="18" charset="0"/>
                <a:cs typeface="Times New Roman" pitchFamily="18" charset="0"/>
              </a:rPr>
              <a:t>Perfectly adiabatic wall is hypothesis.</a:t>
            </a:r>
          </a:p>
          <a:p>
            <a:pPr marL="514350" indent="-514350" algn="just">
              <a:buFont typeface="+mj-lt"/>
              <a:buAutoNum type="arabicParenR"/>
            </a:pPr>
            <a:endParaRPr lang="en-US" b="1" dirty="0" smtClean="0">
              <a:latin typeface="Times New Roman" pitchFamily="18" charset="0"/>
              <a:cs typeface="Times New Roman" pitchFamily="18" charset="0"/>
            </a:endParaRPr>
          </a:p>
          <a:p>
            <a:pPr marL="514350" indent="-514350" algn="just">
              <a:buFont typeface="+mj-lt"/>
              <a:buAutoNum type="arabicParenR"/>
            </a:pPr>
            <a:r>
              <a:rPr lang="en-US" b="1" dirty="0" smtClean="0">
                <a:latin typeface="Times New Roman" pitchFamily="18" charset="0"/>
                <a:cs typeface="Times New Roman" pitchFamily="18" charset="0"/>
              </a:rPr>
              <a:t>In actual practice for heat transfer finite temperature difference is always required mean heat transfer is not reversible.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a:solidFill>
            <a:srgbClr val="0070C0"/>
          </a:solidFill>
        </p:spPr>
        <p:txBody>
          <a:bodyPr/>
          <a:lstStyle/>
          <a:p>
            <a:pPr algn="l"/>
            <a:r>
              <a:rPr lang="en-US" dirty="0" smtClean="0">
                <a:solidFill>
                  <a:srgbClr val="FF0000"/>
                </a:solidFill>
                <a:latin typeface="Times New Roman" pitchFamily="18" charset="0"/>
                <a:cs typeface="Times New Roman" pitchFamily="18" charset="0"/>
              </a:rPr>
              <a:t>Rankine cycle:</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0" y="990600"/>
            <a:ext cx="9144000" cy="5867400"/>
          </a:xfrm>
        </p:spPr>
        <p:txBody>
          <a:bodyPr>
            <a:normAutofit lnSpcReduction="10000"/>
          </a:bodyPr>
          <a:lstStyle/>
          <a:p>
            <a:pPr algn="just">
              <a:buFont typeface="Wingdings" pitchFamily="2" charset="2"/>
              <a:buChar char="Ø"/>
            </a:pPr>
            <a:r>
              <a:rPr lang="en-US" b="1" dirty="0" smtClean="0">
                <a:latin typeface="Times New Roman" pitchFamily="18" charset="0"/>
                <a:cs typeface="Times New Roman" pitchFamily="18" charset="0"/>
              </a:rPr>
              <a:t> We have seen that it is difficult to pump mixture of vapour and liquid and deliver it as saturated liquid.</a:t>
            </a:r>
          </a:p>
          <a:p>
            <a:pPr algn="just">
              <a:buFont typeface="Wingdings" pitchFamily="2" charset="2"/>
              <a:buChar char="Ø"/>
            </a:pPr>
            <a:endParaRPr lang="en-US" b="1" dirty="0" smtClean="0">
              <a:latin typeface="Times New Roman" pitchFamily="18" charset="0"/>
              <a:cs typeface="Times New Roman" pitchFamily="18" charset="0"/>
            </a:endParaRPr>
          </a:p>
          <a:p>
            <a:pPr algn="just">
              <a:buFont typeface="Wingdings" pitchFamily="2" charset="2"/>
              <a:buChar char="Ø"/>
            </a:pPr>
            <a:r>
              <a:rPr lang="en-US" b="1" dirty="0" smtClean="0">
                <a:latin typeface="Times New Roman" pitchFamily="18" charset="0"/>
                <a:cs typeface="Times New Roman" pitchFamily="18" charset="0"/>
              </a:rPr>
              <a:t>This is eliminated in rantine cycle by complete condensation of vapour in condenser and then pumping the water isentropically to the boiler pressure.</a:t>
            </a:r>
          </a:p>
          <a:p>
            <a:pPr algn="just">
              <a:buFont typeface="Wingdings" pitchFamily="2" charset="2"/>
              <a:buChar char="Ø"/>
            </a:pPr>
            <a:endParaRPr lang="en-US" b="1" dirty="0" smtClean="0">
              <a:latin typeface="Times New Roman" pitchFamily="18" charset="0"/>
              <a:cs typeface="Times New Roman" pitchFamily="18" charset="0"/>
            </a:endParaRPr>
          </a:p>
          <a:p>
            <a:pPr algn="just">
              <a:buFont typeface="Wingdings" pitchFamily="2" charset="2"/>
              <a:buChar char="Ø"/>
            </a:pPr>
            <a:r>
              <a:rPr lang="en-US" b="1" dirty="0" smtClean="0">
                <a:latin typeface="Times New Roman" pitchFamily="18" charset="0"/>
                <a:cs typeface="Times New Roman" pitchFamily="18" charset="0"/>
              </a:rPr>
              <a:t>Rankine cycle consists of four processes. This processes take place in four components </a:t>
            </a:r>
          </a:p>
          <a:p>
            <a:pPr marL="514350" indent="-514350" algn="just">
              <a:buFont typeface="+mj-lt"/>
              <a:buAutoNum type="arabicParenR"/>
            </a:pPr>
            <a:r>
              <a:rPr lang="en-US" b="1" dirty="0" smtClean="0">
                <a:solidFill>
                  <a:srgbClr val="7030A0"/>
                </a:solidFill>
                <a:latin typeface="Times New Roman" pitchFamily="18" charset="0"/>
                <a:cs typeface="Times New Roman" pitchFamily="18" charset="0"/>
              </a:rPr>
              <a:t>Boiler</a:t>
            </a:r>
          </a:p>
          <a:p>
            <a:pPr marL="514350" indent="-514350" algn="just">
              <a:buFont typeface="+mj-lt"/>
              <a:buAutoNum type="arabicParenR"/>
            </a:pPr>
            <a:r>
              <a:rPr lang="en-US" b="1" dirty="0" smtClean="0">
                <a:solidFill>
                  <a:srgbClr val="7030A0"/>
                </a:solidFill>
                <a:latin typeface="Times New Roman" pitchFamily="18" charset="0"/>
                <a:cs typeface="Times New Roman" pitchFamily="18" charset="0"/>
              </a:rPr>
              <a:t>Turbine</a:t>
            </a:r>
          </a:p>
          <a:p>
            <a:pPr marL="514350" indent="-514350" algn="just">
              <a:buFont typeface="+mj-lt"/>
              <a:buAutoNum type="arabicParenR"/>
            </a:pPr>
            <a:r>
              <a:rPr lang="en-US" b="1" dirty="0" smtClean="0">
                <a:solidFill>
                  <a:srgbClr val="7030A0"/>
                </a:solidFill>
                <a:latin typeface="Times New Roman" pitchFamily="18" charset="0"/>
                <a:cs typeface="Times New Roman" pitchFamily="18" charset="0"/>
              </a:rPr>
              <a:t>Condenser</a:t>
            </a:r>
          </a:p>
          <a:p>
            <a:pPr marL="514350" indent="-514350" algn="just">
              <a:buFont typeface="+mj-lt"/>
              <a:buAutoNum type="arabicParenR"/>
            </a:pPr>
            <a:r>
              <a:rPr lang="en-US" b="1" dirty="0" smtClean="0">
                <a:solidFill>
                  <a:srgbClr val="7030A0"/>
                </a:solidFill>
                <a:latin typeface="Times New Roman" pitchFamily="18" charset="0"/>
                <a:cs typeface="Times New Roman" pitchFamily="18" charset="0"/>
              </a:rPr>
              <a:t>Feed pump </a:t>
            </a:r>
            <a:endParaRPr lang="en-US" b="1" dirty="0">
              <a:solidFill>
                <a:srgbClr val="7030A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rgbClr val="0070C0"/>
          </a:solidFill>
        </p:spPr>
        <p:txBody>
          <a:bodyPr/>
          <a:lstStyle/>
          <a:p>
            <a:pPr algn="l"/>
            <a:r>
              <a:rPr lang="en-US" dirty="0" smtClean="0">
                <a:solidFill>
                  <a:srgbClr val="FF0000"/>
                </a:solidFill>
              </a:rPr>
              <a:t>Components of rankine cycle:</a:t>
            </a:r>
            <a:endParaRPr lang="en-US" dirty="0">
              <a:solidFill>
                <a:srgbClr val="FF0000"/>
              </a:solidFill>
            </a:endParaRPr>
          </a:p>
        </p:txBody>
      </p:sp>
      <p:pic>
        <p:nvPicPr>
          <p:cNvPr id="4" name="Content Placeholder 3" descr="picture010.jpg"/>
          <p:cNvPicPr>
            <a:picLocks noGrp="1" noChangeAspect="1"/>
          </p:cNvPicPr>
          <p:nvPr>
            <p:ph idx="1"/>
          </p:nvPr>
        </p:nvPicPr>
        <p:blipFill>
          <a:blip r:embed="rId2"/>
          <a:stretch>
            <a:fillRect/>
          </a:stretch>
        </p:blipFill>
        <p:spPr>
          <a:xfrm>
            <a:off x="762000" y="1981200"/>
            <a:ext cx="7276062" cy="3810000"/>
          </a:xfr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rgbClr val="0070C0"/>
          </a:solidFill>
        </p:spPr>
        <p:txBody>
          <a:bodyPr/>
          <a:lstStyle/>
          <a:p>
            <a:pPr algn="l"/>
            <a:r>
              <a:rPr lang="en-US" dirty="0" smtClean="0">
                <a:solidFill>
                  <a:srgbClr val="FF0000"/>
                </a:solidFill>
              </a:rPr>
              <a:t>Rankine cycle:</a:t>
            </a:r>
            <a:endParaRPr lang="en-US" dirty="0">
              <a:solidFill>
                <a:srgbClr val="FF0000"/>
              </a:solidFill>
            </a:endParaRPr>
          </a:p>
        </p:txBody>
      </p:sp>
      <p:pic>
        <p:nvPicPr>
          <p:cNvPr id="4" name="Content Placeholder 3" descr="picture010.jpg"/>
          <p:cNvPicPr>
            <a:picLocks noGrp="1" noChangeAspect="1"/>
          </p:cNvPicPr>
          <p:nvPr>
            <p:ph idx="1"/>
          </p:nvPr>
        </p:nvPicPr>
        <p:blipFill>
          <a:blip r:embed="rId2"/>
          <a:stretch>
            <a:fillRect/>
          </a:stretch>
        </p:blipFill>
        <p:spPr>
          <a:xfrm>
            <a:off x="457200" y="1295400"/>
            <a:ext cx="7480423" cy="5042904"/>
          </a:xfr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pPr algn="l"/>
            <a:r>
              <a:rPr lang="en-US" dirty="0" smtClean="0">
                <a:solidFill>
                  <a:srgbClr val="002060"/>
                </a:solidFill>
              </a:rPr>
              <a:t>Cont.</a:t>
            </a:r>
            <a:endParaRPr lang="en-US" dirty="0">
              <a:solidFill>
                <a:srgbClr val="002060"/>
              </a:solidFill>
            </a:endParaRPr>
          </a:p>
        </p:txBody>
      </p:sp>
      <p:sp>
        <p:nvSpPr>
          <p:cNvPr id="3" name="Content Placeholder 2"/>
          <p:cNvSpPr>
            <a:spLocks noGrp="1"/>
          </p:cNvSpPr>
          <p:nvPr>
            <p:ph idx="1"/>
          </p:nvPr>
        </p:nvSpPr>
        <p:spPr>
          <a:xfrm>
            <a:off x="0" y="914400"/>
            <a:ext cx="8686800" cy="5715000"/>
          </a:xfrm>
        </p:spPr>
        <p:txBody>
          <a:bodyPr>
            <a:normAutofit/>
          </a:bodyPr>
          <a:lstStyle/>
          <a:p>
            <a:pPr algn="just">
              <a:buFont typeface="Wingdings" pitchFamily="2" charset="2"/>
              <a:buChar char="Ø"/>
            </a:pPr>
            <a:r>
              <a:rPr lang="en-US" sz="2800" b="1" dirty="0" smtClean="0">
                <a:solidFill>
                  <a:srgbClr val="0070C0"/>
                </a:solidFill>
                <a:latin typeface="Times New Roman" pitchFamily="18" charset="0"/>
                <a:cs typeface="Times New Roman" pitchFamily="18" charset="0"/>
              </a:rPr>
              <a:t>Process 1-2: </a:t>
            </a:r>
            <a:r>
              <a:rPr lang="en-US" sz="2800" b="1" dirty="0" smtClean="0">
                <a:latin typeface="Times New Roman" pitchFamily="18" charset="0"/>
                <a:cs typeface="Times New Roman" pitchFamily="18" charset="0"/>
              </a:rPr>
              <a:t>superheated, dry saturated or wet steam or expanded isentropically in to steam turbine from boiler to condenser. In practical cycle state 1 always superheated steam.</a:t>
            </a:r>
          </a:p>
          <a:p>
            <a:pPr algn="just">
              <a:buFont typeface="Wingdings" pitchFamily="2" charset="2"/>
              <a:buChar char="Ø"/>
            </a:pPr>
            <a:r>
              <a:rPr lang="en-US" sz="2800" b="1" dirty="0" smtClean="0">
                <a:solidFill>
                  <a:srgbClr val="0070C0"/>
                </a:solidFill>
                <a:latin typeface="Times New Roman" pitchFamily="18" charset="0"/>
                <a:cs typeface="Times New Roman" pitchFamily="18" charset="0"/>
              </a:rPr>
              <a:t>Process 2-3:</a:t>
            </a:r>
            <a:r>
              <a:rPr lang="en-US" sz="2800" b="1" dirty="0" smtClean="0">
                <a:latin typeface="Times New Roman" pitchFamily="18" charset="0"/>
                <a:cs typeface="Times New Roman" pitchFamily="18" charset="0"/>
              </a:rPr>
              <a:t>steam is condensed in condenser at constant pressure. It leaves the condenser as saturated liquid. Steam is condensed by transferring heat to cooling water.</a:t>
            </a:r>
          </a:p>
          <a:p>
            <a:pPr algn="just">
              <a:buFont typeface="Wingdings" pitchFamily="2" charset="2"/>
              <a:buChar char="Ø"/>
            </a:pPr>
            <a:r>
              <a:rPr lang="en-US" sz="2800" b="1" dirty="0" smtClean="0">
                <a:solidFill>
                  <a:srgbClr val="0070C0"/>
                </a:solidFill>
                <a:latin typeface="Times New Roman" pitchFamily="18" charset="0"/>
                <a:cs typeface="Times New Roman" pitchFamily="18" charset="0"/>
              </a:rPr>
              <a:t>Process 3-4:</a:t>
            </a:r>
            <a:r>
              <a:rPr lang="en-US" sz="2800" b="1" dirty="0" smtClean="0">
                <a:latin typeface="Times New Roman" pitchFamily="18" charset="0"/>
                <a:cs typeface="Times New Roman" pitchFamily="18" charset="0"/>
              </a:rPr>
              <a:t>saturated water at condenser is pumped to boiler pressure</a:t>
            </a:r>
            <a:r>
              <a:rPr lang="en-US" sz="2800" b="1" dirty="0" smtClean="0">
                <a:solidFill>
                  <a:srgbClr val="002060"/>
                </a:solidFill>
                <a:latin typeface="Times New Roman" pitchFamily="18" charset="0"/>
                <a:cs typeface="Times New Roman" pitchFamily="18" charset="0"/>
              </a:rPr>
              <a:t>.</a:t>
            </a:r>
          </a:p>
          <a:p>
            <a:pPr algn="just">
              <a:buFont typeface="Wingdings" pitchFamily="2" charset="2"/>
              <a:buChar char="Ø"/>
            </a:pPr>
            <a:r>
              <a:rPr lang="en-US" sz="2800" b="1" dirty="0" smtClean="0">
                <a:solidFill>
                  <a:srgbClr val="0070C0"/>
                </a:solidFill>
                <a:latin typeface="Times New Roman" pitchFamily="18" charset="0"/>
                <a:cs typeface="Times New Roman" pitchFamily="18" charset="0"/>
              </a:rPr>
              <a:t>Process 4-1:</a:t>
            </a:r>
            <a:r>
              <a:rPr lang="en-US" sz="2800" b="1" dirty="0" smtClean="0">
                <a:latin typeface="Times New Roman" pitchFamily="18" charset="0"/>
                <a:cs typeface="Times New Roman" pitchFamily="18" charset="0"/>
              </a:rPr>
              <a:t>heat is supplied to water at constant pressure in boiler. </a:t>
            </a:r>
            <a:endParaRPr lang="en-US" sz="2800" b="1" dirty="0" smtClean="0">
              <a:solidFill>
                <a:srgbClr val="0070C0"/>
              </a:solidFill>
              <a:latin typeface="Times New Roman" pitchFamily="18" charset="0"/>
              <a:cs typeface="Times New Roman" pitchFamily="18" charset="0"/>
            </a:endParaRPr>
          </a:p>
          <a:p>
            <a:pPr algn="just">
              <a:buFont typeface="Wingdings" pitchFamily="2" charset="2"/>
              <a:buChar char="Ø"/>
            </a:pPr>
            <a:endParaRPr lang="en-US" sz="2800" b="1" dirty="0" smtClean="0">
              <a:solidFill>
                <a:srgbClr val="002060"/>
              </a:solidFill>
              <a:latin typeface="Times New Roman" pitchFamily="18" charset="0"/>
              <a:cs typeface="Times New Roman" pitchFamily="18" charset="0"/>
            </a:endParaRPr>
          </a:p>
          <a:p>
            <a:pPr algn="just">
              <a:buFont typeface="Wingdings" pitchFamily="2" charset="2"/>
              <a:buChar char="Ø"/>
            </a:pPr>
            <a:endParaRPr lang="en-US" b="1" dirty="0" smtClean="0"/>
          </a:p>
          <a:p>
            <a:pPr algn="just">
              <a:buFont typeface="Wingdings" pitchFamily="2" charset="2"/>
              <a:buChar char="Ø"/>
            </a:pPr>
            <a:endParaRPr lang="en-US" b="1" dirty="0">
              <a:solidFill>
                <a:srgbClr val="0070C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rgbClr val="0070C0"/>
          </a:solidFill>
        </p:spPr>
        <p:txBody>
          <a:bodyPr/>
          <a:lstStyle/>
          <a:p>
            <a:pPr algn="l"/>
            <a:r>
              <a:rPr lang="en-US" dirty="0" smtClean="0">
                <a:solidFill>
                  <a:srgbClr val="FF0000"/>
                </a:solidFill>
                <a:latin typeface="Times New Roman" pitchFamily="18" charset="0"/>
                <a:cs typeface="Times New Roman" pitchFamily="18" charset="0"/>
              </a:rPr>
              <a:t>Air standard cycles:</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0" y="1600200"/>
            <a:ext cx="9144000" cy="5257800"/>
          </a:xfrm>
        </p:spPr>
        <p:txBody>
          <a:bodyPr>
            <a:normAutofit/>
          </a:bodyPr>
          <a:lstStyle/>
          <a:p>
            <a:pPr algn="just">
              <a:buFont typeface="Wingdings" pitchFamily="2" charset="2"/>
              <a:buChar char="Ø"/>
            </a:pPr>
            <a:r>
              <a:rPr lang="en-US" b="1" dirty="0" smtClean="0">
                <a:latin typeface="Times New Roman" pitchFamily="18" charset="0"/>
                <a:cs typeface="Times New Roman" pitchFamily="18" charset="0"/>
              </a:rPr>
              <a:t>In gas power plants like gas turbine or internal combustion engine working fluid is always in gaseous state. </a:t>
            </a:r>
          </a:p>
          <a:p>
            <a:pPr algn="just">
              <a:buFont typeface="Wingdings" pitchFamily="2" charset="2"/>
              <a:buChar char="Ø"/>
            </a:pPr>
            <a:r>
              <a:rPr lang="en-US" b="1" dirty="0" smtClean="0">
                <a:latin typeface="Times New Roman" pitchFamily="18" charset="0"/>
                <a:cs typeface="Times New Roman" pitchFamily="18" charset="0"/>
              </a:rPr>
              <a:t>In most gas power cycles,the working fluid consists mainly of air.</a:t>
            </a:r>
          </a:p>
          <a:p>
            <a:pPr algn="just">
              <a:buFont typeface="Wingdings" pitchFamily="2" charset="2"/>
              <a:buChar char="Ø"/>
            </a:pPr>
            <a:r>
              <a:rPr lang="en-US" b="1" dirty="0" smtClean="0">
                <a:latin typeface="Times New Roman" pitchFamily="18" charset="0"/>
                <a:cs typeface="Times New Roman" pitchFamily="18" charset="0"/>
              </a:rPr>
              <a:t> In internal combustion engine air fuel ratio varies from 10:1 to 24:1 depending upon type of engine.</a:t>
            </a:r>
          </a:p>
          <a:p>
            <a:pPr algn="just">
              <a:buFont typeface="Wingdings" pitchFamily="2" charset="2"/>
              <a:buChar char="Ø"/>
            </a:pPr>
            <a:r>
              <a:rPr lang="en-US" b="1" dirty="0" smtClean="0">
                <a:latin typeface="Times New Roman" pitchFamily="18" charset="0"/>
                <a:cs typeface="Times New Roman" pitchFamily="18" charset="0"/>
              </a:rPr>
              <a:t>In gas turbine plants this ratio varies from 50:1 to 250:1 .</a:t>
            </a:r>
          </a:p>
          <a:p>
            <a:pPr algn="just">
              <a:buFont typeface="Wingdings" pitchFamily="2" charset="2"/>
              <a:buChar char="Ø"/>
            </a:pPr>
            <a:r>
              <a:rPr lang="en-US" b="1" dirty="0" smtClean="0">
                <a:latin typeface="Times New Roman" pitchFamily="18" charset="0"/>
                <a:cs typeface="Times New Roman" pitchFamily="18" charset="0"/>
              </a:rPr>
              <a:t>Hence properties of working fluid is similar to properties of air.</a:t>
            </a:r>
          </a:p>
          <a:p>
            <a:pPr algn="just">
              <a:buFont typeface="Wingdings" pitchFamily="2" charset="2"/>
              <a:buChar char="Ø"/>
            </a:pPr>
            <a:r>
              <a:rPr lang="en-US" b="1" dirty="0" smtClean="0">
                <a:latin typeface="Times New Roman" pitchFamily="18" charset="0"/>
                <a:cs typeface="Times New Roman" pitchFamily="18" charset="0"/>
              </a:rPr>
              <a:t>Therefore gas power cycle analysis can be done by idealised cycle known as air standard cycle which uses pure air as working fluid.</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a:solidFill>
            <a:srgbClr val="0070C0"/>
          </a:solidFill>
        </p:spPr>
        <p:txBody>
          <a:bodyPr>
            <a:normAutofit/>
          </a:bodyPr>
          <a:lstStyle/>
          <a:p>
            <a:pPr algn="l"/>
            <a:r>
              <a:rPr lang="en-US" dirty="0" smtClean="0">
                <a:solidFill>
                  <a:srgbClr val="FF0000"/>
                </a:solidFill>
              </a:rPr>
              <a:t>Assumptions for air standard cycle:</a:t>
            </a:r>
            <a:endParaRPr lang="en-US" dirty="0">
              <a:solidFill>
                <a:srgbClr val="FF0000"/>
              </a:solidFill>
            </a:endParaRPr>
          </a:p>
        </p:txBody>
      </p:sp>
      <p:sp>
        <p:nvSpPr>
          <p:cNvPr id="3" name="Content Placeholder 2"/>
          <p:cNvSpPr>
            <a:spLocks noGrp="1"/>
          </p:cNvSpPr>
          <p:nvPr>
            <p:ph idx="1"/>
          </p:nvPr>
        </p:nvSpPr>
        <p:spPr>
          <a:xfrm>
            <a:off x="0" y="990600"/>
            <a:ext cx="9144000" cy="5867400"/>
          </a:xfrm>
        </p:spPr>
        <p:txBody>
          <a:bodyPr>
            <a:normAutofit fontScale="92500"/>
          </a:bodyPr>
          <a:lstStyle/>
          <a:p>
            <a:pPr marL="514350" indent="-514350" algn="just">
              <a:buFont typeface="+mj-lt"/>
              <a:buAutoNum type="arabicParenR"/>
            </a:pPr>
            <a:r>
              <a:rPr lang="en-US" b="1" dirty="0" smtClean="0">
                <a:latin typeface="Times New Roman" pitchFamily="18" charset="0"/>
                <a:cs typeface="Times New Roman" pitchFamily="18" charset="0"/>
              </a:rPr>
              <a:t>The working fluid is air and it follows the ideal gas laws and hence follows pV=mRT.</a:t>
            </a:r>
          </a:p>
          <a:p>
            <a:pPr marL="514350" indent="-514350" algn="just">
              <a:buFont typeface="+mj-lt"/>
              <a:buAutoNum type="arabicParenR"/>
            </a:pPr>
            <a:r>
              <a:rPr lang="en-US" b="1" dirty="0" smtClean="0">
                <a:latin typeface="Times New Roman" pitchFamily="18" charset="0"/>
                <a:cs typeface="Times New Roman" pitchFamily="18" charset="0"/>
              </a:rPr>
              <a:t>The working fluid is homogeneous throughout at all time and no chemical reaction takes place.</a:t>
            </a:r>
          </a:p>
          <a:p>
            <a:pPr marL="514350" indent="-514350" algn="just">
              <a:buFont typeface="+mj-lt"/>
              <a:buAutoNum type="arabicParenR"/>
            </a:pPr>
            <a:r>
              <a:rPr lang="en-US" b="1" dirty="0" smtClean="0">
                <a:latin typeface="Times New Roman" pitchFamily="18" charset="0"/>
                <a:cs typeface="Times New Roman" pitchFamily="18" charset="0"/>
              </a:rPr>
              <a:t>Specific heat or air is constant and do not vary with temperature one may take Cp=1.005 kJ/kg K and Cv=0.718 kJ/kg K.</a:t>
            </a:r>
          </a:p>
          <a:p>
            <a:pPr marL="514350" indent="-514350" algn="just">
              <a:buFont typeface="+mj-lt"/>
              <a:buAutoNum type="arabicParenR"/>
            </a:pPr>
            <a:r>
              <a:rPr lang="en-US" b="1" dirty="0" smtClean="0">
                <a:latin typeface="Times New Roman" pitchFamily="18" charset="0"/>
                <a:cs typeface="Times New Roman" pitchFamily="18" charset="0"/>
              </a:rPr>
              <a:t>The mass of air in cycle remains fixed. The cycle is execuated by closed system and there is no suction or exhaust process.</a:t>
            </a:r>
          </a:p>
          <a:p>
            <a:pPr marL="514350" indent="-514350" algn="just">
              <a:buFont typeface="+mj-lt"/>
              <a:buAutoNum type="arabicParenR"/>
            </a:pPr>
            <a:r>
              <a:rPr lang="en-US" b="1" dirty="0" smtClean="0">
                <a:latin typeface="Times New Roman" pitchFamily="18" charset="0"/>
                <a:cs typeface="Times New Roman" pitchFamily="18" charset="0"/>
              </a:rPr>
              <a:t>Combustion process is replaced by equivalent heat transfer process (Heat addition to cycle.)</a:t>
            </a:r>
          </a:p>
          <a:p>
            <a:pPr marL="514350" indent="-514350" algn="just">
              <a:buFont typeface="+mj-lt"/>
              <a:buAutoNum type="arabicParenR"/>
            </a:pPr>
            <a:r>
              <a:rPr lang="en-US" b="1" dirty="0" smtClean="0">
                <a:latin typeface="Times New Roman" pitchFamily="18" charset="0"/>
                <a:cs typeface="Times New Roman" pitchFamily="18" charset="0"/>
              </a:rPr>
              <a:t>Since exhaust process is not there it is replaced by equivalent heat rejection.</a:t>
            </a:r>
          </a:p>
          <a:p>
            <a:pPr marL="514350" indent="-514350" algn="just">
              <a:buFont typeface="+mj-lt"/>
              <a:buAutoNum type="arabicParenR"/>
            </a:pPr>
            <a:r>
              <a:rPr lang="en-US" b="1" dirty="0" smtClean="0">
                <a:latin typeface="Times New Roman" pitchFamily="18" charset="0"/>
                <a:cs typeface="Times New Roman" pitchFamily="18" charset="0"/>
              </a:rPr>
              <a:t>All processes of the cycle are reversible.</a:t>
            </a:r>
          </a:p>
          <a:p>
            <a:pPr marL="514350" indent="-514350" algn="just">
              <a:buFont typeface="+mj-lt"/>
              <a:buAutoNum type="arabicParenR"/>
            </a:pPr>
            <a:endParaRPr lang="en-US"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1447800"/>
          </a:xfrm>
          <a:solidFill>
            <a:srgbClr val="0070C0"/>
          </a:solidFill>
        </p:spPr>
        <p:txBody>
          <a:bodyPr/>
          <a:lstStyle/>
          <a:p>
            <a:pPr algn="l"/>
            <a:r>
              <a:rPr lang="en-US" b="1" u="sng" dirty="0" smtClean="0">
                <a:solidFill>
                  <a:srgbClr val="FF0000"/>
                </a:solidFill>
              </a:rPr>
              <a:t>HEAT ENGINES</a:t>
            </a:r>
            <a:endParaRPr lang="en-US" b="1" u="sng" dirty="0">
              <a:solidFill>
                <a:srgbClr val="FF0000"/>
              </a:solidFill>
            </a:endParaRPr>
          </a:p>
        </p:txBody>
      </p:sp>
      <p:sp>
        <p:nvSpPr>
          <p:cNvPr id="3" name="Subtitle 2"/>
          <p:cNvSpPr>
            <a:spLocks noGrp="1"/>
          </p:cNvSpPr>
          <p:nvPr>
            <p:ph type="subTitle" idx="1"/>
          </p:nvPr>
        </p:nvSpPr>
        <p:spPr>
          <a:xfrm>
            <a:off x="0" y="1524000"/>
            <a:ext cx="9144000" cy="5029200"/>
          </a:xfrm>
        </p:spPr>
        <p:txBody>
          <a:bodyPr>
            <a:normAutofit lnSpcReduction="10000"/>
          </a:bodyPr>
          <a:lstStyle/>
          <a:p>
            <a:pPr algn="just">
              <a:lnSpc>
                <a:spcPct val="150000"/>
              </a:lnSpc>
            </a:pPr>
            <a:r>
              <a:rPr lang="en-US" b="1" dirty="0" smtClean="0">
                <a:solidFill>
                  <a:srgbClr val="00B050"/>
                </a:solidFill>
                <a:latin typeface="Times New Roman" pitchFamily="18" charset="0"/>
                <a:cs typeface="Times New Roman" pitchFamily="18" charset="0"/>
              </a:rPr>
              <a:t>Heat engine:</a:t>
            </a:r>
          </a:p>
          <a:p>
            <a:pPr algn="just">
              <a:lnSpc>
                <a:spcPct val="150000"/>
              </a:lnSpc>
              <a:buFont typeface="Wingdings" pitchFamily="2" charset="2"/>
              <a:buChar char="q"/>
            </a:pPr>
            <a:r>
              <a:rPr lang="en-US" b="1" dirty="0" smtClean="0">
                <a:solidFill>
                  <a:schemeClr val="tx1"/>
                </a:solidFill>
                <a:latin typeface="Times New Roman" pitchFamily="18" charset="0"/>
                <a:cs typeface="Times New Roman" pitchFamily="18" charset="0"/>
              </a:rPr>
              <a:t>Heat engines is a device in which net heat is added to the engine and net work transfer from the engine. </a:t>
            </a:r>
          </a:p>
          <a:p>
            <a:pPr algn="just">
              <a:lnSpc>
                <a:spcPct val="150000"/>
              </a:lnSpc>
              <a:buFont typeface="Wingdings" pitchFamily="2" charset="2"/>
              <a:buChar char="q"/>
            </a:pPr>
            <a:r>
              <a:rPr lang="en-US" b="1" dirty="0" smtClean="0">
                <a:solidFill>
                  <a:schemeClr val="tx1"/>
                </a:solidFill>
                <a:latin typeface="Times New Roman" pitchFamily="18" charset="0"/>
                <a:cs typeface="Times New Roman" pitchFamily="18" charset="0"/>
              </a:rPr>
              <a:t>Thus for heat engine net heat transfer and net work transfer both are positive in a cycle executed by the engine.</a:t>
            </a:r>
          </a:p>
          <a:p>
            <a:pPr algn="just">
              <a:lnSpc>
                <a:spcPct val="150000"/>
              </a:lnSpc>
              <a:buFont typeface="Wingdings" pitchFamily="2" charset="2"/>
              <a:buChar char="Ø"/>
            </a:pPr>
            <a:r>
              <a:rPr lang="en-US" b="1" dirty="0" smtClean="0">
                <a:solidFill>
                  <a:schemeClr val="tx1"/>
                </a:solidFill>
                <a:latin typeface="Times New Roman" pitchFamily="18" charset="0"/>
                <a:cs typeface="Times New Roman" pitchFamily="18" charset="0"/>
              </a:rPr>
              <a:t>Heat engines can be classified in two catagories</a:t>
            </a:r>
          </a:p>
          <a:p>
            <a:pPr marL="514350" indent="-514350" algn="just">
              <a:lnSpc>
                <a:spcPct val="150000"/>
              </a:lnSpc>
              <a:buFont typeface="+mj-lt"/>
              <a:buAutoNum type="arabicParenR"/>
            </a:pPr>
            <a:r>
              <a:rPr lang="en-US" b="1" dirty="0" smtClean="0">
                <a:solidFill>
                  <a:schemeClr val="tx1"/>
                </a:solidFill>
                <a:latin typeface="Times New Roman" pitchFamily="18" charset="0"/>
                <a:cs typeface="Times New Roman" pitchFamily="18" charset="0"/>
              </a:rPr>
              <a:t>External combustion engines</a:t>
            </a:r>
          </a:p>
          <a:p>
            <a:pPr marL="514350" indent="-514350" algn="just">
              <a:lnSpc>
                <a:spcPct val="150000"/>
              </a:lnSpc>
              <a:buFont typeface="+mj-lt"/>
              <a:buAutoNum type="arabicParenR"/>
            </a:pPr>
            <a:r>
              <a:rPr lang="en-US" b="1" dirty="0" smtClean="0">
                <a:solidFill>
                  <a:schemeClr val="tx1"/>
                </a:solidFill>
                <a:latin typeface="Times New Roman" pitchFamily="18" charset="0"/>
                <a:cs typeface="Times New Roman" pitchFamily="18" charset="0"/>
              </a:rPr>
              <a:t>Internal combustion engines</a:t>
            </a:r>
          </a:p>
          <a:p>
            <a:pPr marL="514350" indent="-514350" algn="just">
              <a:lnSpc>
                <a:spcPct val="150000"/>
              </a:lnSpc>
              <a:buFont typeface="+mj-lt"/>
              <a:buAutoNum type="arabicParenR"/>
            </a:pPr>
            <a:endParaRPr lang="en-US" b="1" dirty="0" smtClean="0">
              <a:solidFill>
                <a:schemeClr val="tx1"/>
              </a:solidFill>
              <a:latin typeface="Times New Roman" pitchFamily="18" charset="0"/>
              <a:cs typeface="Times New Roman" pitchFamily="18" charset="0"/>
            </a:endParaRPr>
          </a:p>
          <a:p>
            <a:pPr marL="514350" indent="-514350" algn="just">
              <a:lnSpc>
                <a:spcPct val="150000"/>
              </a:lnSpc>
              <a:buFont typeface="+mj-lt"/>
              <a:buAutoNum type="arabicParenR"/>
            </a:pPr>
            <a:endParaRPr lang="en-US"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47800"/>
          </a:xfrm>
          <a:solidFill>
            <a:srgbClr val="0070C0"/>
          </a:solidFill>
        </p:spPr>
        <p:txBody>
          <a:bodyPr>
            <a:normAutofit/>
          </a:bodyPr>
          <a:lstStyle/>
          <a:p>
            <a:pPr algn="l"/>
            <a:r>
              <a:rPr lang="en-US" dirty="0" smtClean="0">
                <a:solidFill>
                  <a:srgbClr val="FF0000"/>
                </a:solidFill>
              </a:rPr>
              <a:t>Otto cycle (constant volume cycle):</a:t>
            </a:r>
            <a:endParaRPr lang="en-US" dirty="0">
              <a:solidFill>
                <a:srgbClr val="FF0000"/>
              </a:solidFill>
            </a:endParaRPr>
          </a:p>
        </p:txBody>
      </p:sp>
      <p:sp>
        <p:nvSpPr>
          <p:cNvPr id="3" name="Content Placeholder 2"/>
          <p:cNvSpPr>
            <a:spLocks noGrp="1"/>
          </p:cNvSpPr>
          <p:nvPr>
            <p:ph idx="1"/>
          </p:nvPr>
        </p:nvSpPr>
        <p:spPr>
          <a:xfrm>
            <a:off x="0" y="1600200"/>
            <a:ext cx="9144000" cy="5029200"/>
          </a:xfrm>
        </p:spPr>
        <p:txBody>
          <a:bodyPr/>
          <a:lstStyle/>
          <a:p>
            <a:pPr algn="just">
              <a:buFont typeface="Wingdings" pitchFamily="2" charset="2"/>
              <a:buChar char="Ø"/>
            </a:pPr>
            <a:r>
              <a:rPr lang="en-US" b="1" dirty="0" smtClean="0">
                <a:latin typeface="Times New Roman" pitchFamily="18" charset="0"/>
                <a:cs typeface="Times New Roman" pitchFamily="18" charset="0"/>
              </a:rPr>
              <a:t>An air standard otto cycle which is also known as constant volume cycle consists of</a:t>
            </a:r>
            <a:r>
              <a:rPr lang="en-US" b="1" dirty="0" smtClean="0"/>
              <a:t> </a:t>
            </a:r>
            <a:r>
              <a:rPr lang="en-US" b="1" dirty="0" smtClean="0">
                <a:latin typeface="Times New Roman" pitchFamily="18" charset="0"/>
                <a:cs typeface="Times New Roman" pitchFamily="18" charset="0"/>
              </a:rPr>
              <a:t> four processes.</a:t>
            </a:r>
          </a:p>
          <a:p>
            <a:pPr algn="just">
              <a:buFont typeface="Wingdings" pitchFamily="2" charset="2"/>
              <a:buChar char="Ø"/>
            </a:pPr>
            <a:endParaRPr lang="en-US" b="1" dirty="0" smtClean="0">
              <a:latin typeface="Times New Roman" pitchFamily="18" charset="0"/>
              <a:cs typeface="Times New Roman" pitchFamily="18" charset="0"/>
            </a:endParaRPr>
          </a:p>
          <a:p>
            <a:pPr algn="just">
              <a:buFont typeface="Wingdings" pitchFamily="2" charset="2"/>
              <a:buChar char="Ø"/>
            </a:pPr>
            <a:r>
              <a:rPr lang="en-US" b="1" dirty="0" smtClean="0">
                <a:latin typeface="Times New Roman" pitchFamily="18" charset="0"/>
                <a:cs typeface="Times New Roman" pitchFamily="18" charset="0"/>
              </a:rPr>
              <a:t> Two of then are reversible adiabatic (isentropic) and the other two constant volume processes.</a:t>
            </a:r>
          </a:p>
          <a:p>
            <a:pPr algn="just">
              <a:buFont typeface="Wingdings" pitchFamily="2" charset="2"/>
              <a:buChar char="Ø"/>
            </a:pPr>
            <a:endParaRPr lang="en-US" b="1" dirty="0" smtClean="0">
              <a:latin typeface="Times New Roman" pitchFamily="18" charset="0"/>
              <a:cs typeface="Times New Roman" pitchFamily="18" charset="0"/>
            </a:endParaRPr>
          </a:p>
          <a:p>
            <a:pPr algn="just">
              <a:buFont typeface="Wingdings" pitchFamily="2" charset="2"/>
              <a:buChar char="Ø"/>
            </a:pPr>
            <a:r>
              <a:rPr lang="en-US" b="1" dirty="0" smtClean="0">
                <a:latin typeface="Times New Roman" pitchFamily="18" charset="0"/>
                <a:cs typeface="Times New Roman" pitchFamily="18" charset="0"/>
              </a:rPr>
              <a:t>An air standard otto cycle on p-V diagram.</a:t>
            </a:r>
            <a:endParaRPr lang="en-US" b="1"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rgbClr val="0070C0"/>
          </a:solidFill>
        </p:spPr>
        <p:txBody>
          <a:bodyPr/>
          <a:lstStyle/>
          <a:p>
            <a:pPr algn="l"/>
            <a:r>
              <a:rPr lang="en-US" dirty="0" smtClean="0">
                <a:solidFill>
                  <a:srgbClr val="FF0000"/>
                </a:solidFill>
              </a:rPr>
              <a:t>Otto cycle:</a:t>
            </a:r>
            <a:endParaRPr lang="en-US" dirty="0">
              <a:solidFill>
                <a:srgbClr val="FF0000"/>
              </a:solidFill>
            </a:endParaRPr>
          </a:p>
        </p:txBody>
      </p:sp>
      <p:pic>
        <p:nvPicPr>
          <p:cNvPr id="4" name="Content Placeholder 3" descr="picture016.jpg"/>
          <p:cNvPicPr>
            <a:picLocks noGrp="1" noChangeAspect="1"/>
          </p:cNvPicPr>
          <p:nvPr>
            <p:ph idx="1"/>
          </p:nvPr>
        </p:nvPicPr>
        <p:blipFill>
          <a:blip r:embed="rId2"/>
          <a:stretch>
            <a:fillRect/>
          </a:stretch>
        </p:blipFill>
        <p:spPr>
          <a:xfrm>
            <a:off x="2644140" y="2430621"/>
            <a:ext cx="3855720" cy="3398520"/>
          </a:xfr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1143000"/>
          </a:xfrm>
        </p:spPr>
        <p:txBody>
          <a:bodyPr/>
          <a:lstStyle/>
          <a:p>
            <a:pPr algn="l"/>
            <a:r>
              <a:rPr lang="en-US" dirty="0" smtClean="0">
                <a:solidFill>
                  <a:srgbClr val="002060"/>
                </a:solidFill>
                <a:latin typeface="Times New Roman" pitchFamily="18" charset="0"/>
                <a:cs typeface="Times New Roman" pitchFamily="18" charset="0"/>
              </a:rPr>
              <a:t>Con.</a:t>
            </a:r>
            <a:endParaRPr lang="en-US" dirty="0">
              <a:solidFill>
                <a:srgbClr val="002060"/>
              </a:solidFill>
              <a:latin typeface="Times New Roman" pitchFamily="18" charset="0"/>
              <a:cs typeface="Times New Roman" pitchFamily="18" charset="0"/>
            </a:endParaRPr>
          </a:p>
        </p:txBody>
      </p:sp>
      <p:sp>
        <p:nvSpPr>
          <p:cNvPr id="3" name="Content Placeholder 2"/>
          <p:cNvSpPr>
            <a:spLocks noGrp="1"/>
          </p:cNvSpPr>
          <p:nvPr>
            <p:ph idx="1"/>
          </p:nvPr>
        </p:nvSpPr>
        <p:spPr>
          <a:xfrm>
            <a:off x="0" y="1066800"/>
            <a:ext cx="8686800" cy="5257800"/>
          </a:xfrm>
        </p:spPr>
        <p:txBody>
          <a:bodyPr>
            <a:normAutofit lnSpcReduction="10000"/>
          </a:bodyPr>
          <a:lstStyle/>
          <a:p>
            <a:pPr marL="514350" indent="-514350" algn="just">
              <a:buFont typeface="+mj-lt"/>
              <a:buAutoNum type="arabicParenR"/>
            </a:pPr>
            <a:r>
              <a:rPr lang="en-US" b="1" dirty="0" smtClean="0">
                <a:solidFill>
                  <a:srgbClr val="002060"/>
                </a:solidFill>
                <a:latin typeface="Times New Roman" pitchFamily="18" charset="0"/>
                <a:cs typeface="Times New Roman" pitchFamily="18" charset="0"/>
              </a:rPr>
              <a:t>Process 1-2: </a:t>
            </a:r>
            <a:r>
              <a:rPr lang="en-US" b="1" dirty="0" smtClean="0">
                <a:latin typeface="Times New Roman" pitchFamily="18" charset="0"/>
                <a:cs typeface="Times New Roman" pitchFamily="18" charset="0"/>
              </a:rPr>
              <a:t>Reversible adiabatic (isentropic)</a:t>
            </a:r>
            <a:r>
              <a:rPr lang="en-US" b="1" dirty="0" smtClean="0">
                <a:solidFill>
                  <a:srgbClr val="002060"/>
                </a:solidFill>
                <a:latin typeface="Times New Roman" pitchFamily="18" charset="0"/>
                <a:cs typeface="Times New Roman" pitchFamily="18" charset="0"/>
              </a:rPr>
              <a:t> </a:t>
            </a:r>
            <a:r>
              <a:rPr lang="en-US" b="1" dirty="0" smtClean="0">
                <a:latin typeface="Times New Roman" pitchFamily="18" charset="0"/>
                <a:cs typeface="Times New Roman" pitchFamily="18" charset="0"/>
              </a:rPr>
              <a:t>compression of air. Pressure and temperature of air will increase.</a:t>
            </a:r>
          </a:p>
          <a:p>
            <a:pPr marL="514350" indent="-514350" algn="just">
              <a:buFont typeface="+mj-lt"/>
              <a:buAutoNum type="arabicParenR"/>
            </a:pPr>
            <a:endParaRPr lang="en-US" b="1" dirty="0" smtClean="0">
              <a:latin typeface="Times New Roman" pitchFamily="18" charset="0"/>
              <a:cs typeface="Times New Roman" pitchFamily="18" charset="0"/>
            </a:endParaRPr>
          </a:p>
          <a:p>
            <a:pPr marL="514350" indent="-514350" algn="just">
              <a:buFont typeface="+mj-lt"/>
              <a:buAutoNum type="arabicParenR"/>
            </a:pPr>
            <a:r>
              <a:rPr lang="en-US" b="1" dirty="0" smtClean="0">
                <a:solidFill>
                  <a:srgbClr val="002060"/>
                </a:solidFill>
                <a:latin typeface="Times New Roman" pitchFamily="18" charset="0"/>
                <a:cs typeface="Times New Roman" pitchFamily="18" charset="0"/>
              </a:rPr>
              <a:t>Process 2-3:</a:t>
            </a:r>
            <a:r>
              <a:rPr lang="en-US" b="1" dirty="0" smtClean="0">
                <a:latin typeface="Times New Roman" pitchFamily="18" charset="0"/>
                <a:cs typeface="Times New Roman" pitchFamily="18" charset="0"/>
              </a:rPr>
              <a:t>Heat is added at constant volume. Further rice is pressure and temperature of air.</a:t>
            </a:r>
          </a:p>
          <a:p>
            <a:pPr marL="514350" indent="-514350" algn="just">
              <a:buFont typeface="+mj-lt"/>
              <a:buAutoNum type="arabicParenR"/>
            </a:pPr>
            <a:endParaRPr lang="en-US" b="1" dirty="0" smtClean="0">
              <a:latin typeface="Times New Roman" pitchFamily="18" charset="0"/>
              <a:cs typeface="Times New Roman" pitchFamily="18" charset="0"/>
            </a:endParaRPr>
          </a:p>
          <a:p>
            <a:pPr marL="514350" indent="-514350" algn="just">
              <a:buFont typeface="+mj-lt"/>
              <a:buAutoNum type="arabicParenR"/>
            </a:pPr>
            <a:r>
              <a:rPr lang="en-US" b="1" dirty="0" smtClean="0">
                <a:solidFill>
                  <a:srgbClr val="002060"/>
                </a:solidFill>
                <a:latin typeface="Times New Roman" pitchFamily="18" charset="0"/>
                <a:cs typeface="Times New Roman" pitchFamily="18" charset="0"/>
              </a:rPr>
              <a:t>Process </a:t>
            </a:r>
            <a:r>
              <a:rPr lang="en-US" b="1" dirty="0" smtClean="0">
                <a:latin typeface="Times New Roman" pitchFamily="18" charset="0"/>
                <a:cs typeface="Times New Roman" pitchFamily="18" charset="0"/>
              </a:rPr>
              <a:t>3-4:Reversible adiabatic (isentropic) expansion of air. Pressure and temperature of air will decrease. Work is developed during the process.</a:t>
            </a:r>
          </a:p>
          <a:p>
            <a:pPr marL="514350" indent="-514350" algn="just">
              <a:buFont typeface="+mj-lt"/>
              <a:buAutoNum type="arabicParenR"/>
            </a:pPr>
            <a:endParaRPr lang="en-US" b="1" dirty="0" smtClean="0">
              <a:latin typeface="Times New Roman" pitchFamily="18" charset="0"/>
              <a:cs typeface="Times New Roman" pitchFamily="18" charset="0"/>
            </a:endParaRPr>
          </a:p>
          <a:p>
            <a:pPr marL="514350" indent="-514350" algn="just">
              <a:buFont typeface="+mj-lt"/>
              <a:buAutoNum type="arabicParenR"/>
            </a:pPr>
            <a:r>
              <a:rPr lang="en-US" b="1" dirty="0" smtClean="0">
                <a:solidFill>
                  <a:srgbClr val="002060"/>
                </a:solidFill>
                <a:latin typeface="Times New Roman" pitchFamily="18" charset="0"/>
                <a:cs typeface="Times New Roman" pitchFamily="18" charset="0"/>
              </a:rPr>
              <a:t>Process 4-1:</a:t>
            </a:r>
            <a:r>
              <a:rPr lang="en-US" b="1" dirty="0" smtClean="0">
                <a:latin typeface="Times New Roman" pitchFamily="18" charset="0"/>
                <a:cs typeface="Times New Roman" pitchFamily="18" charset="0"/>
              </a:rPr>
              <a:t>Constant volume heat rejection process. Pressure and temperature will restore to its initial value. </a:t>
            </a:r>
            <a:endParaRPr lang="en-US" b="1" dirty="0" smtClean="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rgbClr val="0070C0"/>
          </a:solidFill>
        </p:spPr>
        <p:txBody>
          <a:bodyPr>
            <a:normAutofit fontScale="90000"/>
          </a:bodyPr>
          <a:lstStyle/>
          <a:p>
            <a:pPr algn="l"/>
            <a:r>
              <a:rPr lang="en-US" dirty="0" smtClean="0">
                <a:solidFill>
                  <a:srgbClr val="FF0000"/>
                </a:solidFill>
              </a:rPr>
              <a:t>Diesel cycle (constant pressure heat addition cycle):</a:t>
            </a:r>
            <a:endParaRPr lang="en-US" dirty="0">
              <a:solidFill>
                <a:srgbClr val="FF0000"/>
              </a:solidFill>
            </a:endParaRPr>
          </a:p>
        </p:txBody>
      </p:sp>
      <p:sp>
        <p:nvSpPr>
          <p:cNvPr id="3" name="Content Placeholder 2"/>
          <p:cNvSpPr>
            <a:spLocks noGrp="1"/>
          </p:cNvSpPr>
          <p:nvPr>
            <p:ph idx="1"/>
          </p:nvPr>
        </p:nvSpPr>
        <p:spPr>
          <a:xfrm>
            <a:off x="0" y="1570037"/>
            <a:ext cx="9144000" cy="5287963"/>
          </a:xfrm>
        </p:spPr>
        <p:txBody>
          <a:bodyPr/>
          <a:lstStyle/>
          <a:p>
            <a:pPr algn="just">
              <a:buFont typeface="Wingdings" pitchFamily="2" charset="2"/>
              <a:buChar char="Ø"/>
            </a:pPr>
            <a:r>
              <a:rPr lang="en-US" b="1" dirty="0" smtClean="0">
                <a:latin typeface="Times New Roman" pitchFamily="18" charset="0"/>
                <a:cs typeface="Times New Roman" pitchFamily="18" charset="0"/>
              </a:rPr>
              <a:t>Diesel cycle is cycle for compression ignition internal combustion engines or the engines working on diesel oil. The cycle consists of four reversible processes.</a:t>
            </a:r>
          </a:p>
          <a:p>
            <a:pPr algn="just">
              <a:buFont typeface="Wingdings" pitchFamily="2" charset="2"/>
              <a:buChar char="Ø"/>
            </a:pPr>
            <a:endParaRPr lang="en-US" b="1" dirty="0" smtClean="0">
              <a:latin typeface="Times New Roman" pitchFamily="18" charset="0"/>
              <a:cs typeface="Times New Roman" pitchFamily="18" charset="0"/>
            </a:endParaRPr>
          </a:p>
          <a:p>
            <a:pPr algn="just">
              <a:buFont typeface="Wingdings" pitchFamily="2" charset="2"/>
              <a:buChar char="Ø"/>
            </a:pPr>
            <a:r>
              <a:rPr lang="en-US" b="1" dirty="0" smtClean="0">
                <a:latin typeface="Times New Roman" pitchFamily="18" charset="0"/>
                <a:cs typeface="Times New Roman" pitchFamily="18" charset="0"/>
              </a:rPr>
              <a:t>Two processes are reversible adiabatic, one is constant pressure and one is constant volume</a:t>
            </a:r>
            <a:r>
              <a:rPr lang="en-US" b="1" dirty="0" smtClean="0"/>
              <a:t>.</a:t>
            </a:r>
            <a:endParaRPr lang="en-US" b="1"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rgbClr val="0070C0"/>
          </a:solidFill>
        </p:spPr>
        <p:txBody>
          <a:bodyPr/>
          <a:lstStyle/>
          <a:p>
            <a:pPr algn="l"/>
            <a:r>
              <a:rPr lang="en-US" dirty="0" smtClean="0">
                <a:solidFill>
                  <a:srgbClr val="FF0000"/>
                </a:solidFill>
              </a:rPr>
              <a:t>Diesel cycle:</a:t>
            </a:r>
            <a:endParaRPr lang="en-US" dirty="0">
              <a:solidFill>
                <a:srgbClr val="FF0000"/>
              </a:solidFill>
            </a:endParaRPr>
          </a:p>
        </p:txBody>
      </p:sp>
      <p:pic>
        <p:nvPicPr>
          <p:cNvPr id="4" name="Content Placeholder 3" descr="picture019.jpg"/>
          <p:cNvPicPr>
            <a:picLocks noGrp="1" noChangeAspect="1"/>
          </p:cNvPicPr>
          <p:nvPr>
            <p:ph idx="1"/>
          </p:nvPr>
        </p:nvPicPr>
        <p:blipFill>
          <a:blip r:embed="rId2"/>
          <a:stretch>
            <a:fillRect/>
          </a:stretch>
        </p:blipFill>
        <p:spPr>
          <a:xfrm>
            <a:off x="762000" y="1600200"/>
            <a:ext cx="7162800" cy="5029200"/>
          </a:xfrm>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8229600" cy="1143000"/>
          </a:xfrm>
        </p:spPr>
        <p:txBody>
          <a:bodyPr/>
          <a:lstStyle/>
          <a:p>
            <a:pPr algn="l"/>
            <a:r>
              <a:rPr lang="en-US" dirty="0" smtClean="0">
                <a:solidFill>
                  <a:srgbClr val="002060"/>
                </a:solidFill>
              </a:rPr>
              <a:t>Cont.</a:t>
            </a:r>
            <a:endParaRPr lang="en-US" dirty="0">
              <a:solidFill>
                <a:srgbClr val="002060"/>
              </a:solidFill>
            </a:endParaRPr>
          </a:p>
        </p:txBody>
      </p:sp>
      <p:sp>
        <p:nvSpPr>
          <p:cNvPr id="4" name="Content Placeholder 3"/>
          <p:cNvSpPr>
            <a:spLocks noGrp="1"/>
          </p:cNvSpPr>
          <p:nvPr>
            <p:ph idx="1"/>
          </p:nvPr>
        </p:nvSpPr>
        <p:spPr>
          <a:xfrm>
            <a:off x="0" y="914400"/>
            <a:ext cx="9144000" cy="5211763"/>
          </a:xfrm>
        </p:spPr>
        <p:txBody>
          <a:bodyPr>
            <a:normAutofit fontScale="92500" lnSpcReduction="20000"/>
          </a:bodyPr>
          <a:lstStyle/>
          <a:p>
            <a:pPr algn="just">
              <a:buFont typeface="Wingdings" pitchFamily="2" charset="2"/>
              <a:buChar char="Ø"/>
            </a:pPr>
            <a:r>
              <a:rPr lang="en-US" b="1" dirty="0" smtClean="0">
                <a:solidFill>
                  <a:srgbClr val="002060"/>
                </a:solidFill>
                <a:latin typeface="Times New Roman" pitchFamily="18" charset="0"/>
                <a:cs typeface="Times New Roman" pitchFamily="18" charset="0"/>
              </a:rPr>
              <a:t>Process 1-2:</a:t>
            </a:r>
            <a:r>
              <a:rPr lang="en-US" b="1" dirty="0" smtClean="0">
                <a:latin typeface="Times New Roman" pitchFamily="18" charset="0"/>
                <a:cs typeface="Times New Roman" pitchFamily="18" charset="0"/>
              </a:rPr>
              <a:t>Rrversible adiabatic (isentropic) compression of air. Pressure and temperature of air will increase.</a:t>
            </a:r>
          </a:p>
          <a:p>
            <a:pPr algn="just">
              <a:buFont typeface="Wingdings" pitchFamily="2" charset="2"/>
              <a:buChar char="Ø"/>
            </a:pPr>
            <a:endParaRPr lang="en-US" b="1" dirty="0" smtClean="0">
              <a:latin typeface="Times New Roman" pitchFamily="18" charset="0"/>
              <a:cs typeface="Times New Roman" pitchFamily="18" charset="0"/>
            </a:endParaRPr>
          </a:p>
          <a:p>
            <a:pPr algn="just">
              <a:buFont typeface="Wingdings" pitchFamily="2" charset="2"/>
              <a:buChar char="Ø"/>
            </a:pPr>
            <a:r>
              <a:rPr lang="en-US" b="1" dirty="0" smtClean="0">
                <a:solidFill>
                  <a:srgbClr val="002060"/>
                </a:solidFill>
                <a:latin typeface="Times New Roman" pitchFamily="18" charset="0"/>
                <a:cs typeface="Times New Roman" pitchFamily="18" charset="0"/>
              </a:rPr>
              <a:t>Process 2-3:</a:t>
            </a:r>
            <a:r>
              <a:rPr lang="en-US" b="1" dirty="0" smtClean="0">
                <a:latin typeface="Times New Roman" pitchFamily="18" charset="0"/>
                <a:cs typeface="Times New Roman" pitchFamily="18" charset="0"/>
              </a:rPr>
              <a:t>Heat addition at constant pressure. During this process of air remain constant and volume and temperature will increase.</a:t>
            </a:r>
          </a:p>
          <a:p>
            <a:pPr algn="just">
              <a:buFont typeface="Wingdings" pitchFamily="2" charset="2"/>
              <a:buChar char="Ø"/>
            </a:pPr>
            <a:endParaRPr lang="en-US" b="1" dirty="0" smtClean="0">
              <a:latin typeface="Times New Roman" pitchFamily="18" charset="0"/>
              <a:cs typeface="Times New Roman" pitchFamily="18" charset="0"/>
            </a:endParaRPr>
          </a:p>
          <a:p>
            <a:pPr algn="just">
              <a:buFont typeface="Wingdings" pitchFamily="2" charset="2"/>
              <a:buChar char="Ø"/>
            </a:pPr>
            <a:r>
              <a:rPr lang="en-US" b="1" dirty="0" smtClean="0">
                <a:latin typeface="Times New Roman" pitchFamily="18" charset="0"/>
                <a:cs typeface="Times New Roman" pitchFamily="18" charset="0"/>
              </a:rPr>
              <a:t>Volume ratio v</a:t>
            </a:r>
            <a:r>
              <a:rPr lang="en-US" sz="1700" b="1" dirty="0" smtClean="0">
                <a:latin typeface="Times New Roman" pitchFamily="18" charset="0"/>
                <a:cs typeface="Times New Roman" pitchFamily="18" charset="0"/>
              </a:rPr>
              <a:t>3</a:t>
            </a:r>
            <a:r>
              <a:rPr lang="en-US" b="1" dirty="0" smtClean="0">
                <a:latin typeface="Times New Roman" pitchFamily="18" charset="0"/>
                <a:cs typeface="Times New Roman" pitchFamily="18" charset="0"/>
              </a:rPr>
              <a:t>/v</a:t>
            </a:r>
            <a:r>
              <a:rPr lang="en-US" sz="1700" b="1" dirty="0" smtClean="0">
                <a:latin typeface="Times New Roman" pitchFamily="18" charset="0"/>
                <a:cs typeface="Times New Roman" pitchFamily="18" charset="0"/>
              </a:rPr>
              <a:t>2</a:t>
            </a:r>
            <a:r>
              <a:rPr lang="en-US" b="1" dirty="0" smtClean="0">
                <a:latin typeface="Times New Roman" pitchFamily="18" charset="0"/>
                <a:cs typeface="Times New Roman" pitchFamily="18" charset="0"/>
              </a:rPr>
              <a:t> is called cut-out ratio.</a:t>
            </a:r>
          </a:p>
          <a:p>
            <a:pPr algn="just">
              <a:buFont typeface="Wingdings" pitchFamily="2" charset="2"/>
              <a:buChar char="Ø"/>
            </a:pPr>
            <a:endParaRPr lang="en-US" b="1" dirty="0" smtClean="0">
              <a:solidFill>
                <a:srgbClr val="002060"/>
              </a:solidFill>
              <a:latin typeface="Times New Roman" pitchFamily="18" charset="0"/>
              <a:cs typeface="Times New Roman" pitchFamily="18" charset="0"/>
            </a:endParaRPr>
          </a:p>
          <a:p>
            <a:pPr algn="just">
              <a:buFont typeface="Wingdings" pitchFamily="2" charset="2"/>
              <a:buChar char="Ø"/>
            </a:pPr>
            <a:r>
              <a:rPr lang="en-US" b="1" dirty="0" smtClean="0">
                <a:solidFill>
                  <a:srgbClr val="002060"/>
                </a:solidFill>
                <a:latin typeface="Times New Roman" pitchFamily="18" charset="0"/>
                <a:cs typeface="Times New Roman" pitchFamily="18" charset="0"/>
              </a:rPr>
              <a:t>Process 3-4:</a:t>
            </a:r>
            <a:r>
              <a:rPr lang="en-US" b="1" dirty="0" smtClean="0">
                <a:latin typeface="Times New Roman" pitchFamily="18" charset="0"/>
                <a:cs typeface="Times New Roman" pitchFamily="18" charset="0"/>
              </a:rPr>
              <a:t>Reversible adiabatic (isentropic) expansion of air. Pressure and temperature of air will decrease.</a:t>
            </a:r>
          </a:p>
          <a:p>
            <a:pPr algn="just">
              <a:buFont typeface="Wingdings" pitchFamily="2" charset="2"/>
              <a:buChar char="Ø"/>
            </a:pPr>
            <a:endParaRPr lang="en-US" b="1" dirty="0" smtClean="0">
              <a:latin typeface="Times New Roman" pitchFamily="18" charset="0"/>
              <a:cs typeface="Times New Roman" pitchFamily="18" charset="0"/>
            </a:endParaRPr>
          </a:p>
          <a:p>
            <a:pPr algn="just">
              <a:buFont typeface="Wingdings" pitchFamily="2" charset="2"/>
              <a:buChar char="Ø"/>
            </a:pPr>
            <a:r>
              <a:rPr lang="en-US" b="1" dirty="0" smtClean="0">
                <a:solidFill>
                  <a:srgbClr val="002060"/>
                </a:solidFill>
                <a:latin typeface="Times New Roman" pitchFamily="18" charset="0"/>
                <a:cs typeface="Times New Roman" pitchFamily="18" charset="0"/>
              </a:rPr>
              <a:t>Process 4-1:</a:t>
            </a:r>
            <a:r>
              <a:rPr lang="en-US" b="1" dirty="0" smtClean="0">
                <a:latin typeface="Times New Roman" pitchFamily="18" charset="0"/>
                <a:cs typeface="Times New Roman" pitchFamily="18" charset="0"/>
              </a:rPr>
              <a:t>Heat rejection at constant volume, pressure and temperature of air will decrease.</a:t>
            </a:r>
            <a:endParaRPr lang="en-US" b="1" dirty="0" smtClean="0">
              <a:solidFill>
                <a:srgbClr val="002060"/>
              </a:solidFill>
              <a:latin typeface="Times New Roman" pitchFamily="18" charset="0"/>
              <a:cs typeface="Times New Roman" pitchFamily="18" charset="0"/>
            </a:endParaRPr>
          </a:p>
          <a:p>
            <a:pPr algn="just">
              <a:buFont typeface="Wingdings" pitchFamily="2" charset="2"/>
              <a:buChar char="Ø"/>
            </a:pPr>
            <a:endParaRPr lang="en-US" b="1" dirty="0">
              <a:solidFill>
                <a:srgbClr val="002060"/>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9144000" cy="2286000"/>
          </a:xfrm>
        </p:spPr>
        <p:txBody>
          <a:bodyPr>
            <a:noAutofit/>
          </a:bodyPr>
          <a:lstStyle/>
          <a:p>
            <a:pPr algn="ctr"/>
            <a:r>
              <a:rPr lang="en-US" sz="6600" b="1" dirty="0" smtClean="0">
                <a:solidFill>
                  <a:srgbClr val="FF0000"/>
                </a:solidFill>
                <a:latin typeface="Times New Roman" pitchFamily="18" charset="0"/>
                <a:cs typeface="Times New Roman" pitchFamily="18" charset="0"/>
              </a:rPr>
              <a:t>Thank you</a:t>
            </a:r>
            <a:br>
              <a:rPr lang="en-US" sz="6600" b="1" dirty="0" smtClean="0">
                <a:solidFill>
                  <a:srgbClr val="FF0000"/>
                </a:solidFill>
                <a:latin typeface="Times New Roman" pitchFamily="18" charset="0"/>
                <a:cs typeface="Times New Roman" pitchFamily="18" charset="0"/>
              </a:rPr>
            </a:br>
            <a:endParaRPr lang="en-US" sz="6600" dirty="0"/>
          </a:p>
        </p:txBody>
      </p:sp>
      <p:pic>
        <p:nvPicPr>
          <p:cNvPr id="5" name="Content Placeholder 4" descr="flowers-bn4n.jpg"/>
          <p:cNvPicPr>
            <a:picLocks noGrp="1" noChangeAspect="1"/>
          </p:cNvPicPr>
          <p:nvPr>
            <p:ph idx="1"/>
          </p:nvPr>
        </p:nvPicPr>
        <p:blipFill>
          <a:blip r:embed="rId2"/>
          <a:stretch>
            <a:fillRect/>
          </a:stretch>
        </p:blipFill>
        <p:spPr>
          <a:xfrm>
            <a:off x="742950" y="1752600"/>
            <a:ext cx="7658100" cy="4419600"/>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371600"/>
          </a:xfrm>
          <a:solidFill>
            <a:srgbClr val="0070C0"/>
          </a:solidFill>
        </p:spPr>
        <p:txBody>
          <a:bodyPr>
            <a:normAutofit/>
          </a:bodyPr>
          <a:lstStyle/>
          <a:p>
            <a:pPr algn="l"/>
            <a:r>
              <a:rPr lang="en-US" sz="5400" dirty="0" smtClean="0">
                <a:solidFill>
                  <a:srgbClr val="FF0000"/>
                </a:solidFill>
              </a:rPr>
              <a:t>External combustion engines</a:t>
            </a:r>
            <a:endParaRPr lang="en-US" sz="5400" dirty="0">
              <a:solidFill>
                <a:srgbClr val="FF0000"/>
              </a:solidFill>
            </a:endParaRPr>
          </a:p>
        </p:txBody>
      </p:sp>
      <p:sp>
        <p:nvSpPr>
          <p:cNvPr id="3" name="Content Placeholder 2"/>
          <p:cNvSpPr>
            <a:spLocks noGrp="1"/>
          </p:cNvSpPr>
          <p:nvPr>
            <p:ph idx="1"/>
          </p:nvPr>
        </p:nvSpPr>
        <p:spPr>
          <a:xfrm>
            <a:off x="0" y="1371600"/>
            <a:ext cx="9144000" cy="5257800"/>
          </a:xfrm>
        </p:spPr>
        <p:txBody>
          <a:bodyPr>
            <a:normAutofit/>
          </a:bodyPr>
          <a:lstStyle/>
          <a:p>
            <a:pPr algn="just">
              <a:buFont typeface="Wingdings" pitchFamily="2" charset="2"/>
              <a:buChar char="Ø"/>
            </a:pPr>
            <a:r>
              <a:rPr lang="en-US" b="1" dirty="0" smtClean="0">
                <a:latin typeface="Times New Roman" pitchFamily="18" charset="0"/>
                <a:cs typeface="Times New Roman" pitchFamily="18" charset="0"/>
              </a:rPr>
              <a:t>In this type of engines combustion of fuel take place outside the engine. Generally heat liberated by combustion of fuel is transferred to working fluid of the engine.</a:t>
            </a:r>
          </a:p>
          <a:p>
            <a:pPr algn="just">
              <a:buFont typeface="Wingdings" pitchFamily="2" charset="2"/>
              <a:buChar char="Ø"/>
            </a:pPr>
            <a:endParaRPr lang="en-US" b="1" dirty="0" smtClean="0">
              <a:latin typeface="Times New Roman" pitchFamily="18" charset="0"/>
              <a:cs typeface="Times New Roman" pitchFamily="18" charset="0"/>
            </a:endParaRPr>
          </a:p>
          <a:p>
            <a:pPr algn="just">
              <a:buFont typeface="Wingdings" pitchFamily="2" charset="2"/>
              <a:buChar char="Ø"/>
            </a:pPr>
            <a:r>
              <a:rPr lang="en-US" b="1" dirty="0" smtClean="0">
                <a:latin typeface="Times New Roman" pitchFamily="18" charset="0"/>
                <a:cs typeface="Times New Roman" pitchFamily="18" charset="0"/>
              </a:rPr>
              <a:t>Examples: steam engines, steam turbines, close cycle gas turbines</a:t>
            </a:r>
          </a:p>
          <a:p>
            <a:pPr algn="just">
              <a:buFont typeface="Wingdings" pitchFamily="2" charset="2"/>
              <a:buChar char="Ø"/>
            </a:pPr>
            <a:endParaRPr lang="en-US" b="1" dirty="0" smtClean="0">
              <a:latin typeface="Times New Roman" pitchFamily="18" charset="0"/>
              <a:cs typeface="Times New Roman" pitchFamily="18" charset="0"/>
            </a:endParaRPr>
          </a:p>
          <a:p>
            <a:pPr algn="just">
              <a:buFont typeface="Wingdings" pitchFamily="2" charset="2"/>
              <a:buChar char="Ø"/>
            </a:pPr>
            <a:r>
              <a:rPr lang="en-US" b="1" dirty="0" smtClean="0">
                <a:latin typeface="Times New Roman" pitchFamily="18" charset="0"/>
                <a:cs typeface="Times New Roman" pitchFamily="18" charset="0"/>
              </a:rPr>
              <a:t>In steam engines and steam turbines combustion of fuel take place in boiler, which produces high pressure steam. This steam in expanded in steam engines or turbines which produce mechanical work.</a:t>
            </a:r>
            <a:endParaRPr lang="en-US"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828800"/>
          </a:xfrm>
          <a:solidFill>
            <a:srgbClr val="0070C0"/>
          </a:solidFill>
        </p:spPr>
        <p:txBody>
          <a:bodyPr>
            <a:noAutofit/>
          </a:bodyPr>
          <a:lstStyle/>
          <a:p>
            <a:pPr algn="l"/>
            <a:r>
              <a:rPr lang="en-US" sz="4800" dirty="0" smtClean="0">
                <a:solidFill>
                  <a:srgbClr val="FF0000"/>
                </a:solidFill>
              </a:rPr>
              <a:t>Internal combustion engines:(I.C. engines)</a:t>
            </a:r>
            <a:endParaRPr lang="en-US" sz="4800" dirty="0">
              <a:solidFill>
                <a:srgbClr val="FF0000"/>
              </a:solidFill>
            </a:endParaRPr>
          </a:p>
        </p:txBody>
      </p:sp>
      <p:sp>
        <p:nvSpPr>
          <p:cNvPr id="3" name="Content Placeholder 2"/>
          <p:cNvSpPr>
            <a:spLocks noGrp="1"/>
          </p:cNvSpPr>
          <p:nvPr>
            <p:ph idx="1"/>
          </p:nvPr>
        </p:nvSpPr>
        <p:spPr>
          <a:xfrm>
            <a:off x="0" y="1981200"/>
            <a:ext cx="9144000" cy="4144963"/>
          </a:xfrm>
        </p:spPr>
        <p:txBody>
          <a:bodyPr/>
          <a:lstStyle/>
          <a:p>
            <a:pPr algn="just">
              <a:buFont typeface="Wingdings" pitchFamily="2" charset="2"/>
              <a:buChar char="Ø"/>
            </a:pPr>
            <a:r>
              <a:rPr lang="en-US" b="1" dirty="0" smtClean="0">
                <a:latin typeface="Times New Roman" pitchFamily="18" charset="0"/>
                <a:cs typeface="Times New Roman" pitchFamily="18" charset="0"/>
              </a:rPr>
              <a:t>In I.C. engines combustion of fuel take place in the engines. Combustion of fuel take place with help of air. Combustion product itself are the working fluid of engines.</a:t>
            </a:r>
          </a:p>
          <a:p>
            <a:pPr algn="just">
              <a:buFont typeface="Wingdings" pitchFamily="2" charset="2"/>
              <a:buChar char="Ø"/>
            </a:pPr>
            <a:endParaRPr lang="en-US" b="1" dirty="0" smtClean="0">
              <a:latin typeface="Times New Roman" pitchFamily="18" charset="0"/>
              <a:cs typeface="Times New Roman" pitchFamily="18" charset="0"/>
            </a:endParaRPr>
          </a:p>
          <a:p>
            <a:pPr algn="just">
              <a:buFont typeface="Wingdings" pitchFamily="2" charset="2"/>
              <a:buChar char="Ø"/>
            </a:pPr>
            <a:r>
              <a:rPr lang="en-US" b="1" dirty="0" smtClean="0">
                <a:latin typeface="Times New Roman" pitchFamily="18" charset="0"/>
                <a:cs typeface="Times New Roman" pitchFamily="18" charset="0"/>
              </a:rPr>
              <a:t>Examples: petrol engines, diesel engines, open cycle gas turbines </a:t>
            </a:r>
            <a:endParaRPr lang="en-US"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rgbClr val="0070C0"/>
          </a:solidFill>
        </p:spPr>
        <p:txBody>
          <a:bodyPr>
            <a:normAutofit fontScale="90000"/>
          </a:bodyPr>
          <a:lstStyle/>
          <a:p>
            <a:pPr algn="l"/>
            <a:r>
              <a:rPr lang="en-US" sz="4800" dirty="0" smtClean="0">
                <a:solidFill>
                  <a:srgbClr val="FF0000"/>
                </a:solidFill>
              </a:rPr>
              <a:t>Difference b/w External com. eng. and Internal com. eng. :-</a:t>
            </a:r>
            <a:endParaRPr lang="en-US" sz="4800" dirty="0">
              <a:solidFill>
                <a:srgbClr val="FF0000"/>
              </a:solidFill>
            </a:endParaRPr>
          </a:p>
        </p:txBody>
      </p:sp>
      <p:graphicFrame>
        <p:nvGraphicFramePr>
          <p:cNvPr id="4" name="Content Placeholder 3"/>
          <p:cNvGraphicFramePr>
            <a:graphicFrameLocks noGrp="1"/>
          </p:cNvGraphicFramePr>
          <p:nvPr>
            <p:ph idx="1"/>
          </p:nvPr>
        </p:nvGraphicFramePr>
        <p:xfrm>
          <a:off x="0" y="1447800"/>
          <a:ext cx="9144000" cy="5648960"/>
        </p:xfrm>
        <a:graphic>
          <a:graphicData uri="http://schemas.openxmlformats.org/drawingml/2006/table">
            <a:tbl>
              <a:tblPr firstRow="1" bandRow="1">
                <a:tableStyleId>{073A0DAA-6AF3-43AB-8588-CEC1D06C72B9}</a:tableStyleId>
              </a:tblPr>
              <a:tblGrid>
                <a:gridCol w="4572000"/>
                <a:gridCol w="4572000"/>
              </a:tblGrid>
              <a:tr h="671854">
                <a:tc>
                  <a:txBody>
                    <a:bodyPr/>
                    <a:lstStyle/>
                    <a:p>
                      <a:r>
                        <a:rPr lang="en-US" sz="3200" b="1" dirty="0" smtClean="0">
                          <a:latin typeface="Times New Roman" pitchFamily="18" charset="0"/>
                          <a:cs typeface="Times New Roman" pitchFamily="18" charset="0"/>
                        </a:rPr>
                        <a:t>Internal</a:t>
                      </a:r>
                      <a:r>
                        <a:rPr lang="en-US" sz="3200" b="1" baseline="0" dirty="0" smtClean="0">
                          <a:latin typeface="Times New Roman" pitchFamily="18" charset="0"/>
                          <a:cs typeface="Times New Roman" pitchFamily="18" charset="0"/>
                        </a:rPr>
                        <a:t> com. Eng.             </a:t>
                      </a:r>
                      <a:endParaRPr lang="en-US" sz="3200" b="1" dirty="0">
                        <a:latin typeface="Times New Roman" pitchFamily="18" charset="0"/>
                        <a:cs typeface="Times New Roman" pitchFamily="18" charset="0"/>
                      </a:endParaRPr>
                    </a:p>
                  </a:txBody>
                  <a:tcPr/>
                </a:tc>
                <a:tc>
                  <a:txBody>
                    <a:bodyPr/>
                    <a:lstStyle/>
                    <a:p>
                      <a:r>
                        <a:rPr lang="en-US" sz="3200" b="1" dirty="0" smtClean="0">
                          <a:latin typeface="Times New Roman" pitchFamily="18" charset="0"/>
                          <a:cs typeface="Times New Roman" pitchFamily="18" charset="0"/>
                        </a:rPr>
                        <a:t>External</a:t>
                      </a:r>
                      <a:r>
                        <a:rPr lang="en-US" sz="3200" b="1" baseline="0" dirty="0" smtClean="0">
                          <a:latin typeface="Times New Roman" pitchFamily="18" charset="0"/>
                          <a:cs typeface="Times New Roman" pitchFamily="18" charset="0"/>
                        </a:rPr>
                        <a:t> com. Eng.</a:t>
                      </a:r>
                      <a:endParaRPr lang="en-US" sz="3200" b="1" dirty="0">
                        <a:latin typeface="Times New Roman" pitchFamily="18" charset="0"/>
                        <a:cs typeface="Times New Roman" pitchFamily="18" charset="0"/>
                      </a:endParaRPr>
                    </a:p>
                  </a:txBody>
                  <a:tcPr/>
                </a:tc>
              </a:tr>
              <a:tr h="1803400">
                <a:tc>
                  <a:txBody>
                    <a:bodyPr/>
                    <a:lstStyle/>
                    <a:p>
                      <a:pPr marL="514350" indent="-514350">
                        <a:buFont typeface="+mj-lt"/>
                        <a:buAutoNum type="arabicParenR"/>
                      </a:pPr>
                      <a:r>
                        <a:rPr lang="en-US" sz="3200" b="1" dirty="0" smtClean="0">
                          <a:solidFill>
                            <a:srgbClr val="00B050"/>
                          </a:solidFill>
                          <a:latin typeface="Times New Roman" pitchFamily="18" charset="0"/>
                          <a:cs typeface="Times New Roman" pitchFamily="18" charset="0"/>
                        </a:rPr>
                        <a:t>They</a:t>
                      </a:r>
                      <a:r>
                        <a:rPr lang="en-US" sz="3200" b="1" baseline="0" dirty="0" smtClean="0">
                          <a:solidFill>
                            <a:srgbClr val="00B050"/>
                          </a:solidFill>
                          <a:latin typeface="Times New Roman" pitchFamily="18" charset="0"/>
                          <a:cs typeface="Times New Roman" pitchFamily="18" charset="0"/>
                        </a:rPr>
                        <a:t> are compact in size and hence suitable for small capacity.</a:t>
                      </a:r>
                      <a:endParaRPr lang="en-US" sz="3200" b="1" dirty="0">
                        <a:solidFill>
                          <a:srgbClr val="00B050"/>
                        </a:solidFill>
                        <a:latin typeface="Times New Roman" pitchFamily="18" charset="0"/>
                        <a:cs typeface="Times New Roman" pitchFamily="18" charset="0"/>
                      </a:endParaRPr>
                    </a:p>
                  </a:txBody>
                  <a:tcPr/>
                </a:tc>
                <a:tc>
                  <a:txBody>
                    <a:bodyPr/>
                    <a:lstStyle/>
                    <a:p>
                      <a:pPr marL="514350" indent="-514350">
                        <a:buFont typeface="+mj-lt"/>
                        <a:buAutoNum type="arabicParenR"/>
                      </a:pPr>
                      <a:r>
                        <a:rPr lang="en-US" sz="3200" b="1" dirty="0" smtClean="0">
                          <a:latin typeface="Times New Roman" pitchFamily="18" charset="0"/>
                          <a:cs typeface="Times New Roman" pitchFamily="18" charset="0"/>
                        </a:rPr>
                        <a:t>They are bulky and hence designed for large capacity.</a:t>
                      </a:r>
                      <a:endParaRPr lang="en-US" sz="3200" b="1" dirty="0">
                        <a:latin typeface="Times New Roman" pitchFamily="18" charset="0"/>
                        <a:cs typeface="Times New Roman" pitchFamily="18" charset="0"/>
                      </a:endParaRPr>
                    </a:p>
                  </a:txBody>
                  <a:tcPr/>
                </a:tc>
              </a:tr>
              <a:tr h="2934946">
                <a:tc>
                  <a:txBody>
                    <a:bodyPr/>
                    <a:lstStyle/>
                    <a:p>
                      <a:pPr marL="514350" indent="-514350">
                        <a:buFont typeface="+mj-lt"/>
                        <a:buAutoNum type="arabicParenR" startAt="2"/>
                      </a:pPr>
                      <a:r>
                        <a:rPr lang="en-US" sz="3200" b="1" dirty="0" smtClean="0">
                          <a:latin typeface="Times New Roman" pitchFamily="18" charset="0"/>
                          <a:cs typeface="Times New Roman" pitchFamily="18" charset="0"/>
                        </a:rPr>
                        <a:t>More refined fuel is required which is costly.</a:t>
                      </a:r>
                      <a:r>
                        <a:rPr lang="en-US" sz="3200" b="1" baseline="0" dirty="0" smtClean="0">
                          <a:latin typeface="Times New Roman" pitchFamily="18" charset="0"/>
                          <a:cs typeface="Times New Roman" pitchFamily="18" charset="0"/>
                        </a:rPr>
                        <a:t> Generally used with liquid and gaseous fuel.</a:t>
                      </a:r>
                      <a:endParaRPr lang="en-US" sz="3200" b="1" dirty="0">
                        <a:latin typeface="Times New Roman" pitchFamily="18" charset="0"/>
                        <a:cs typeface="Times New Roman" pitchFamily="18" charset="0"/>
                      </a:endParaRPr>
                    </a:p>
                  </a:txBody>
                  <a:tcPr/>
                </a:tc>
                <a:tc>
                  <a:txBody>
                    <a:bodyPr/>
                    <a:lstStyle/>
                    <a:p>
                      <a:pPr marL="514350" indent="-514350">
                        <a:buFont typeface="+mj-lt"/>
                        <a:buAutoNum type="arabicParenR" startAt="2"/>
                      </a:pPr>
                      <a:r>
                        <a:rPr lang="en-US" sz="3200" b="1" dirty="0" smtClean="0">
                          <a:solidFill>
                            <a:srgbClr val="00B050"/>
                          </a:solidFill>
                          <a:latin typeface="Times New Roman" pitchFamily="18" charset="0"/>
                          <a:cs typeface="Times New Roman" pitchFamily="18" charset="0"/>
                        </a:rPr>
                        <a:t>Cheaper</a:t>
                      </a:r>
                      <a:r>
                        <a:rPr lang="en-US" sz="3200" b="1" baseline="0" dirty="0" smtClean="0">
                          <a:solidFill>
                            <a:srgbClr val="00B050"/>
                          </a:solidFill>
                          <a:latin typeface="Times New Roman" pitchFamily="18" charset="0"/>
                          <a:cs typeface="Times New Roman" pitchFamily="18" charset="0"/>
                        </a:rPr>
                        <a:t> fuel can be used. Generally solid , liquid and gaseous fuel is used.</a:t>
                      </a:r>
                      <a:endParaRPr lang="en-US" sz="3200" b="1" dirty="0">
                        <a:solidFill>
                          <a:srgbClr val="00B050"/>
                        </a:solidFill>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smtClean="0">
                <a:solidFill>
                  <a:srgbClr val="002060"/>
                </a:solidFill>
              </a:rPr>
              <a:t>Con.</a:t>
            </a:r>
            <a:endParaRPr lang="en-US" sz="3200" dirty="0">
              <a:solidFill>
                <a:srgbClr val="002060"/>
              </a:solidFill>
            </a:endParaRPr>
          </a:p>
        </p:txBody>
      </p:sp>
      <p:graphicFrame>
        <p:nvGraphicFramePr>
          <p:cNvPr id="6" name="Content Placeholder 5"/>
          <p:cNvGraphicFramePr>
            <a:graphicFrameLocks noGrp="1"/>
          </p:cNvGraphicFramePr>
          <p:nvPr>
            <p:ph idx="1"/>
          </p:nvPr>
        </p:nvGraphicFramePr>
        <p:xfrm>
          <a:off x="457200" y="1935163"/>
          <a:ext cx="8229600" cy="2712720"/>
        </p:xfrm>
        <a:graphic>
          <a:graphicData uri="http://schemas.openxmlformats.org/drawingml/2006/table">
            <a:tbl>
              <a:tblPr bandRow="1">
                <a:tableStyleId>{073A0DAA-6AF3-43AB-8588-CEC1D06C72B9}</a:tableStyleId>
              </a:tblPr>
              <a:tblGrid>
                <a:gridCol w="4114800"/>
                <a:gridCol w="4114800"/>
              </a:tblGrid>
              <a:tr h="370840">
                <a:tc>
                  <a:txBody>
                    <a:bodyPr/>
                    <a:lstStyle/>
                    <a:p>
                      <a:pPr marL="514350" indent="-514350">
                        <a:buFont typeface="+mj-lt"/>
                        <a:buNone/>
                      </a:pPr>
                      <a:r>
                        <a:rPr lang="en-US" sz="3200" b="1" dirty="0" smtClean="0">
                          <a:latin typeface="Times New Roman" pitchFamily="18" charset="0"/>
                          <a:cs typeface="Times New Roman" pitchFamily="18" charset="0"/>
                        </a:rPr>
                        <a:t>3)</a:t>
                      </a:r>
                      <a:r>
                        <a:rPr lang="en-US" sz="3200" b="1" baseline="0" dirty="0" smtClean="0">
                          <a:latin typeface="Times New Roman" pitchFamily="18" charset="0"/>
                          <a:cs typeface="Times New Roman" pitchFamily="18" charset="0"/>
                        </a:rPr>
                        <a:t> Due to less components , complexity is less.</a:t>
                      </a:r>
                      <a:endParaRPr lang="en-US" sz="3200" b="1" dirty="0" smtClean="0">
                        <a:latin typeface="Times New Roman" pitchFamily="18" charset="0"/>
                        <a:cs typeface="Times New Roman" pitchFamily="18" charset="0"/>
                      </a:endParaRPr>
                    </a:p>
                  </a:txBody>
                  <a:tcPr/>
                </a:tc>
                <a:tc>
                  <a:txBody>
                    <a:bodyPr/>
                    <a:lstStyle/>
                    <a:p>
                      <a:pPr marL="514350" indent="-514350">
                        <a:buFont typeface="+mj-lt"/>
                        <a:buAutoNum type="arabicParenR" startAt="3"/>
                      </a:pPr>
                      <a:r>
                        <a:rPr lang="en-US" sz="3200" b="1" dirty="0" smtClean="0">
                          <a:latin typeface="Times New Roman" pitchFamily="18" charset="0"/>
                          <a:cs typeface="Times New Roman" pitchFamily="18" charset="0"/>
                        </a:rPr>
                        <a:t>More complex.</a:t>
                      </a:r>
                      <a:endParaRPr lang="en-US" sz="3200" b="1" dirty="0">
                        <a:latin typeface="Times New Roman" pitchFamily="18" charset="0"/>
                        <a:cs typeface="Times New Roman" pitchFamily="18" charset="0"/>
                      </a:endParaRPr>
                    </a:p>
                  </a:txBody>
                  <a:tcPr/>
                </a:tc>
              </a:tr>
              <a:tr h="370840">
                <a:tc>
                  <a:txBody>
                    <a:bodyPr/>
                    <a:lstStyle/>
                    <a:p>
                      <a:pPr marL="514350" indent="-514350">
                        <a:buFont typeface="+mj-lt"/>
                        <a:buAutoNum type="arabicParenR" startAt="4"/>
                      </a:pPr>
                      <a:r>
                        <a:rPr lang="en-US" sz="3200" b="1" dirty="0" smtClean="0">
                          <a:latin typeface="Times New Roman" pitchFamily="18" charset="0"/>
                          <a:cs typeface="Times New Roman" pitchFamily="18" charset="0"/>
                        </a:rPr>
                        <a:t>Lower efficiency.</a:t>
                      </a:r>
                      <a:endParaRPr lang="en-US" sz="3200" b="1" dirty="0">
                        <a:latin typeface="Times New Roman" pitchFamily="18" charset="0"/>
                        <a:cs typeface="Times New Roman" pitchFamily="18" charset="0"/>
                      </a:endParaRPr>
                    </a:p>
                  </a:txBody>
                  <a:tcPr/>
                </a:tc>
                <a:tc>
                  <a:txBody>
                    <a:bodyPr/>
                    <a:lstStyle/>
                    <a:p>
                      <a:r>
                        <a:rPr lang="en-US" sz="3200" b="1" dirty="0" smtClean="0">
                          <a:latin typeface="Times New Roman" pitchFamily="18" charset="0"/>
                          <a:cs typeface="Times New Roman" pitchFamily="18" charset="0"/>
                        </a:rPr>
                        <a:t>4)</a:t>
                      </a:r>
                      <a:r>
                        <a:rPr lang="en-US" sz="3200" b="1" baseline="0" dirty="0" smtClean="0">
                          <a:latin typeface="Times New Roman" pitchFamily="18" charset="0"/>
                          <a:cs typeface="Times New Roman" pitchFamily="18" charset="0"/>
                        </a:rPr>
                        <a:t> Higher </a:t>
                      </a:r>
                      <a:r>
                        <a:rPr lang="en-US" sz="3200" b="1" dirty="0" smtClean="0">
                          <a:latin typeface="Times New Roman" pitchFamily="18" charset="0"/>
                          <a:cs typeface="Times New Roman" pitchFamily="18" charset="0"/>
                        </a:rPr>
                        <a:t>efficiency.</a:t>
                      </a:r>
                      <a:endParaRPr lang="en-US" sz="3200" b="1" dirty="0">
                        <a:latin typeface="Times New Roman" pitchFamily="18" charset="0"/>
                        <a:cs typeface="Times New Roman" pitchFamily="18" charset="0"/>
                      </a:endParaRPr>
                    </a:p>
                  </a:txBody>
                  <a:tcPr/>
                </a:tc>
              </a:tr>
              <a:tr h="370840">
                <a:tc>
                  <a:txBody>
                    <a:bodyPr/>
                    <a:lstStyle/>
                    <a:p>
                      <a:pPr marL="514350" indent="-514350">
                        <a:buFont typeface="+mj-lt"/>
                        <a:buAutoNum type="arabicParenR" startAt="5"/>
                      </a:pPr>
                      <a:r>
                        <a:rPr lang="en-US" sz="3200" b="1" dirty="0" smtClean="0">
                          <a:latin typeface="Times New Roman" pitchFamily="18" charset="0"/>
                          <a:cs typeface="Times New Roman" pitchFamily="18" charset="0"/>
                        </a:rPr>
                        <a:t>More pollutent.</a:t>
                      </a:r>
                      <a:endParaRPr lang="en-US" sz="3200" b="1" dirty="0">
                        <a:latin typeface="Times New Roman" pitchFamily="18" charset="0"/>
                        <a:cs typeface="Times New Roman" pitchFamily="18" charset="0"/>
                      </a:endParaRPr>
                    </a:p>
                  </a:txBody>
                  <a:tcPr/>
                </a:tc>
                <a:tc>
                  <a:txBody>
                    <a:bodyPr/>
                    <a:lstStyle/>
                    <a:p>
                      <a:r>
                        <a:rPr lang="en-US" sz="3200" b="1" dirty="0" smtClean="0">
                          <a:latin typeface="Times New Roman" pitchFamily="18" charset="0"/>
                          <a:cs typeface="Times New Roman" pitchFamily="18" charset="0"/>
                        </a:rPr>
                        <a:t>5) Less pollutent.</a:t>
                      </a:r>
                      <a:endParaRPr lang="en-US" sz="3200" b="1"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rgbClr val="0070C0"/>
          </a:solidFill>
        </p:spPr>
        <p:txBody>
          <a:bodyPr>
            <a:normAutofit/>
          </a:bodyPr>
          <a:lstStyle/>
          <a:p>
            <a:pPr algn="l"/>
            <a:r>
              <a:rPr lang="en-US" sz="5400" dirty="0" smtClean="0">
                <a:solidFill>
                  <a:srgbClr val="FF0000"/>
                </a:solidFill>
              </a:rPr>
              <a:t>Working fluid:</a:t>
            </a:r>
            <a:endParaRPr lang="en-US" sz="5400" dirty="0">
              <a:solidFill>
                <a:srgbClr val="FF0000"/>
              </a:solidFill>
            </a:endParaRPr>
          </a:p>
        </p:txBody>
      </p:sp>
      <p:sp>
        <p:nvSpPr>
          <p:cNvPr id="3" name="Content Placeholder 2"/>
          <p:cNvSpPr>
            <a:spLocks noGrp="1"/>
          </p:cNvSpPr>
          <p:nvPr>
            <p:ph idx="1"/>
          </p:nvPr>
        </p:nvSpPr>
        <p:spPr>
          <a:xfrm>
            <a:off x="0" y="1447800"/>
            <a:ext cx="9144000" cy="5410200"/>
          </a:xfrm>
        </p:spPr>
        <p:txBody>
          <a:bodyPr>
            <a:noAutofit/>
          </a:bodyPr>
          <a:lstStyle/>
          <a:p>
            <a:pPr algn="just">
              <a:buFont typeface="Wingdings" pitchFamily="2" charset="2"/>
              <a:buChar char="Ø"/>
            </a:pPr>
            <a:r>
              <a:rPr lang="en-US" sz="2800" b="1" dirty="0" smtClean="0">
                <a:latin typeface="Times New Roman" pitchFamily="18" charset="0"/>
                <a:cs typeface="Times New Roman" pitchFamily="18" charset="0"/>
              </a:rPr>
              <a:t>All thermodynamic system require some working substance in order to perform various operations to execute a thermodynamic cycle. </a:t>
            </a:r>
          </a:p>
          <a:p>
            <a:pPr algn="just">
              <a:buFont typeface="Wingdings" pitchFamily="2" charset="2"/>
              <a:buChar char="Ø"/>
            </a:pPr>
            <a:endParaRPr lang="en-US" sz="2800" b="1" dirty="0" smtClean="0">
              <a:latin typeface="Times New Roman" pitchFamily="18" charset="0"/>
              <a:cs typeface="Times New Roman" pitchFamily="18" charset="0"/>
            </a:endParaRPr>
          </a:p>
          <a:p>
            <a:pPr algn="just">
              <a:buFont typeface="Wingdings" pitchFamily="2" charset="2"/>
              <a:buChar char="Ø"/>
            </a:pPr>
            <a:r>
              <a:rPr lang="en-US" sz="2800" b="1" dirty="0" smtClean="0">
                <a:latin typeface="Times New Roman" pitchFamily="18" charset="0"/>
                <a:cs typeface="Times New Roman" pitchFamily="18" charset="0"/>
              </a:rPr>
              <a:t>These working substance are known as working fluids. </a:t>
            </a:r>
          </a:p>
          <a:p>
            <a:pPr algn="just">
              <a:buFont typeface="Wingdings" pitchFamily="2" charset="2"/>
              <a:buChar char="Ø"/>
            </a:pPr>
            <a:r>
              <a:rPr lang="en-US" sz="2800" b="1" dirty="0" smtClean="0">
                <a:latin typeface="Times New Roman" pitchFamily="18" charset="0"/>
                <a:cs typeface="Times New Roman" pitchFamily="18" charset="0"/>
              </a:rPr>
              <a:t>They can readily be compressed or expanded. They also receive or reject heat.</a:t>
            </a:r>
          </a:p>
          <a:p>
            <a:pPr algn="just">
              <a:buFont typeface="Wingdings" pitchFamily="2" charset="2"/>
              <a:buChar char="Ø"/>
            </a:pPr>
            <a:endParaRPr lang="en-US" sz="2800" b="1" dirty="0" smtClean="0">
              <a:latin typeface="Times New Roman" pitchFamily="18" charset="0"/>
              <a:cs typeface="Times New Roman" pitchFamily="18" charset="0"/>
            </a:endParaRPr>
          </a:p>
          <a:p>
            <a:pPr algn="just">
              <a:buFont typeface="Wingdings" pitchFamily="2" charset="2"/>
              <a:buChar char="Ø"/>
            </a:pPr>
            <a:r>
              <a:rPr lang="en-US" sz="2800" b="1" dirty="0" smtClean="0">
                <a:latin typeface="Times New Roman" pitchFamily="18" charset="0"/>
                <a:cs typeface="Times New Roman" pitchFamily="18" charset="0"/>
              </a:rPr>
              <a:t>Common examples of working fluids are air and steam.</a:t>
            </a:r>
          </a:p>
          <a:p>
            <a:pPr algn="just">
              <a:buFont typeface="Wingdings" pitchFamily="2" charset="2"/>
              <a:buChar char="Ø"/>
            </a:pPr>
            <a:r>
              <a:rPr lang="en-US" sz="2800" b="1" dirty="0" smtClean="0">
                <a:latin typeface="Times New Roman" pitchFamily="18" charset="0"/>
                <a:cs typeface="Times New Roman" pitchFamily="18" charset="0"/>
              </a:rPr>
              <a:t> Analysis of all heat engine cycles involve calculation of various properties of these working fluids.</a:t>
            </a:r>
            <a:endParaRPr lang="en-US" sz="28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rgbClr val="0070C0"/>
          </a:solidFill>
        </p:spPr>
        <p:txBody>
          <a:bodyPr/>
          <a:lstStyle/>
          <a:p>
            <a:pPr algn="l"/>
            <a:r>
              <a:rPr lang="en-US" dirty="0" smtClean="0">
                <a:solidFill>
                  <a:srgbClr val="FF0000"/>
                </a:solidFill>
              </a:rPr>
              <a:t>Converting machines:</a:t>
            </a:r>
            <a:endParaRPr lang="en-US" dirty="0">
              <a:solidFill>
                <a:srgbClr val="FF0000"/>
              </a:solidFill>
            </a:endParaRPr>
          </a:p>
        </p:txBody>
      </p:sp>
      <p:sp>
        <p:nvSpPr>
          <p:cNvPr id="3" name="Content Placeholder 2"/>
          <p:cNvSpPr>
            <a:spLocks noGrp="1"/>
          </p:cNvSpPr>
          <p:nvPr>
            <p:ph idx="1"/>
          </p:nvPr>
        </p:nvSpPr>
        <p:spPr>
          <a:xfrm>
            <a:off x="0" y="1447800"/>
            <a:ext cx="9144000" cy="5410200"/>
          </a:xfrm>
        </p:spPr>
        <p:txBody>
          <a:bodyPr>
            <a:normAutofit fontScale="55000" lnSpcReduction="20000"/>
          </a:bodyPr>
          <a:lstStyle/>
          <a:p>
            <a:pPr algn="just">
              <a:lnSpc>
                <a:spcPct val="120000"/>
              </a:lnSpc>
              <a:buFont typeface="Wingdings" pitchFamily="2" charset="2"/>
              <a:buChar char="Ø"/>
            </a:pPr>
            <a:r>
              <a:rPr lang="en-US" sz="5000" b="1" dirty="0" smtClean="0">
                <a:latin typeface="Times New Roman" pitchFamily="18" charset="0"/>
                <a:cs typeface="Times New Roman" pitchFamily="18" charset="0"/>
              </a:rPr>
              <a:t>A machine which convert heat energy in to mechanical work is called converting machines. </a:t>
            </a:r>
          </a:p>
          <a:p>
            <a:pPr algn="just">
              <a:lnSpc>
                <a:spcPct val="120000"/>
              </a:lnSpc>
              <a:buFont typeface="Wingdings" pitchFamily="2" charset="2"/>
              <a:buChar char="Ø"/>
            </a:pPr>
            <a:r>
              <a:rPr lang="en-US" sz="5000" b="1" dirty="0" smtClean="0">
                <a:latin typeface="Times New Roman" pitchFamily="18" charset="0"/>
                <a:cs typeface="Times New Roman" pitchFamily="18" charset="0"/>
              </a:rPr>
              <a:t>A converting machine having hollow cylinder in which piston reciprocating due to expansion and compression of working fluid is known as reciprocating machines.</a:t>
            </a:r>
          </a:p>
          <a:p>
            <a:pPr algn="just">
              <a:lnSpc>
                <a:spcPct val="120000"/>
              </a:lnSpc>
              <a:buFont typeface="Wingdings" pitchFamily="2" charset="2"/>
              <a:buChar char="Ø"/>
            </a:pPr>
            <a:r>
              <a:rPr lang="en-US" sz="5000" b="1" dirty="0" smtClean="0">
                <a:latin typeface="Times New Roman" pitchFamily="18" charset="0"/>
                <a:cs typeface="Times New Roman" pitchFamily="18" charset="0"/>
              </a:rPr>
              <a:t> Rotary machines consists of wheel having blader or vanes mounted on a shaft. </a:t>
            </a:r>
          </a:p>
          <a:p>
            <a:pPr algn="just">
              <a:lnSpc>
                <a:spcPct val="120000"/>
              </a:lnSpc>
              <a:buFont typeface="Wingdings" pitchFamily="2" charset="2"/>
              <a:buChar char="Ø"/>
            </a:pPr>
            <a:r>
              <a:rPr lang="en-US" sz="5000" b="1" dirty="0" smtClean="0">
                <a:latin typeface="Times New Roman" pitchFamily="18" charset="0"/>
                <a:cs typeface="Times New Roman" pitchFamily="18" charset="0"/>
              </a:rPr>
              <a:t>Wheel rotates on shaft due to action of working fluid on the blades.</a:t>
            </a:r>
          </a:p>
          <a:p>
            <a:pPr algn="just">
              <a:lnSpc>
                <a:spcPct val="120000"/>
              </a:lnSpc>
              <a:buFont typeface="Wingdings" pitchFamily="2" charset="2"/>
              <a:buChar char="Ø"/>
            </a:pPr>
            <a:r>
              <a:rPr lang="en-US" sz="5000" b="1" dirty="0" smtClean="0">
                <a:latin typeface="Times New Roman" pitchFamily="18" charset="0"/>
                <a:cs typeface="Times New Roman" pitchFamily="18" charset="0"/>
              </a:rPr>
              <a:t> In jet machines  working fluid discharges from machine in form of jet and motion is caused due to reaction of  jet</a:t>
            </a:r>
            <a:r>
              <a:rPr lang="en-US" b="1" dirty="0" smtClean="0">
                <a:latin typeface="Times New Roman" pitchFamily="18" charset="0"/>
                <a:cs typeface="Times New Roman" pitchFamily="18" charset="0"/>
              </a:rPr>
              <a:t>.</a:t>
            </a:r>
            <a:endParaRPr lang="en-US"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rgbClr val="0070C0"/>
          </a:solidFill>
        </p:spPr>
        <p:txBody>
          <a:bodyPr>
            <a:normAutofit fontScale="90000"/>
          </a:bodyPr>
          <a:lstStyle/>
          <a:p>
            <a:pPr algn="l"/>
            <a:r>
              <a:rPr lang="en-US" dirty="0" smtClean="0">
                <a:solidFill>
                  <a:srgbClr val="FF0000"/>
                </a:solidFill>
              </a:rPr>
              <a:t>Essential components of heat engines:</a:t>
            </a:r>
            <a:endParaRPr lang="en-US" dirty="0">
              <a:solidFill>
                <a:srgbClr val="FF0000"/>
              </a:solidFill>
            </a:endParaRPr>
          </a:p>
        </p:txBody>
      </p:sp>
      <p:sp>
        <p:nvSpPr>
          <p:cNvPr id="3" name="Content Placeholder 2"/>
          <p:cNvSpPr>
            <a:spLocks noGrp="1"/>
          </p:cNvSpPr>
          <p:nvPr>
            <p:ph idx="1"/>
          </p:nvPr>
        </p:nvSpPr>
        <p:spPr>
          <a:xfrm>
            <a:off x="0" y="1371600"/>
            <a:ext cx="9144000" cy="5486400"/>
          </a:xfrm>
        </p:spPr>
        <p:txBody>
          <a:bodyPr>
            <a:normAutofit fontScale="92500"/>
          </a:bodyPr>
          <a:lstStyle/>
          <a:p>
            <a:pPr>
              <a:lnSpc>
                <a:spcPct val="160000"/>
              </a:lnSpc>
              <a:buFont typeface="Wingdings" pitchFamily="2" charset="2"/>
              <a:buChar char="Ø"/>
            </a:pPr>
            <a:r>
              <a:rPr lang="en-US" b="1" dirty="0" smtClean="0">
                <a:latin typeface="Times New Roman" pitchFamily="18" charset="0"/>
                <a:cs typeface="Times New Roman" pitchFamily="18" charset="0"/>
              </a:rPr>
              <a:t>A thermodynamic cycle is executed by heat engine to produce net positive work from net positive heat addition to the engine. </a:t>
            </a:r>
          </a:p>
          <a:p>
            <a:pPr>
              <a:lnSpc>
                <a:spcPct val="160000"/>
              </a:lnSpc>
              <a:buFont typeface="Wingdings" pitchFamily="2" charset="2"/>
              <a:buChar char="Ø"/>
            </a:pPr>
            <a:r>
              <a:rPr lang="en-US" b="1" dirty="0" smtClean="0">
                <a:latin typeface="Times New Roman" pitchFamily="18" charset="0"/>
                <a:cs typeface="Times New Roman" pitchFamily="18" charset="0"/>
              </a:rPr>
              <a:t>This cycle is known as heat engine cycles.</a:t>
            </a:r>
          </a:p>
          <a:p>
            <a:pPr>
              <a:lnSpc>
                <a:spcPct val="160000"/>
              </a:lnSpc>
              <a:buFont typeface="Wingdings" pitchFamily="2" charset="2"/>
              <a:buChar char="Ø"/>
            </a:pPr>
            <a:r>
              <a:rPr lang="en-US" b="1" dirty="0" smtClean="0">
                <a:latin typeface="Times New Roman" pitchFamily="18" charset="0"/>
                <a:cs typeface="Times New Roman" pitchFamily="18" charset="0"/>
              </a:rPr>
              <a:t>Sometime it also refer as power cycle. </a:t>
            </a:r>
          </a:p>
          <a:p>
            <a:pPr>
              <a:lnSpc>
                <a:spcPct val="160000"/>
              </a:lnSpc>
              <a:buFont typeface="Wingdings" pitchFamily="2" charset="2"/>
              <a:buChar char="Ø"/>
            </a:pPr>
            <a:r>
              <a:rPr lang="en-US" b="1" dirty="0" smtClean="0">
                <a:latin typeface="Times New Roman" pitchFamily="18" charset="0"/>
                <a:cs typeface="Times New Roman" pitchFamily="18" charset="0"/>
              </a:rPr>
              <a:t>A heat engine cycle consists of series of processes. </a:t>
            </a:r>
          </a:p>
          <a:p>
            <a:pPr>
              <a:lnSpc>
                <a:spcPct val="160000"/>
              </a:lnSpc>
              <a:buFont typeface="Wingdings" pitchFamily="2" charset="2"/>
              <a:buChar char="Ø"/>
            </a:pPr>
            <a:r>
              <a:rPr lang="en-US" b="1" dirty="0" smtClean="0">
                <a:latin typeface="Times New Roman" pitchFamily="18" charset="0"/>
                <a:cs typeface="Times New Roman" pitchFamily="18" charset="0"/>
              </a:rPr>
              <a:t>Each process requires some device or component for process to take place. </a:t>
            </a:r>
          </a:p>
          <a:p>
            <a:pPr>
              <a:lnSpc>
                <a:spcPct val="160000"/>
              </a:lnSpc>
              <a:buFont typeface="Wingdings" pitchFamily="2" charset="2"/>
              <a:buChar char="Ø"/>
            </a:pPr>
            <a:r>
              <a:rPr lang="en-US" b="1" dirty="0" smtClean="0">
                <a:latin typeface="Times New Roman" pitchFamily="18" charset="0"/>
                <a:cs typeface="Times New Roman" pitchFamily="18" charset="0"/>
              </a:rPr>
              <a:t>The essential component of heat engine are as follows.</a:t>
            </a:r>
            <a:endParaRPr lang="en-US"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521</TotalTime>
  <Words>1552</Words>
  <Application>Microsoft Office PowerPoint</Application>
  <PresentationFormat>On-screen Show (4:3)</PresentationFormat>
  <Paragraphs>146</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Flow</vt:lpstr>
      <vt:lpstr>HEAT ENGINE</vt:lpstr>
      <vt:lpstr>HEAT ENGINES</vt:lpstr>
      <vt:lpstr>External combustion engines</vt:lpstr>
      <vt:lpstr>Internal combustion engines:(I.C. engines)</vt:lpstr>
      <vt:lpstr>Difference b/w External com. eng. and Internal com. eng. :-</vt:lpstr>
      <vt:lpstr>Con.</vt:lpstr>
      <vt:lpstr>Working fluid:</vt:lpstr>
      <vt:lpstr>Converting machines:</vt:lpstr>
      <vt:lpstr>Essential components of heat engines:</vt:lpstr>
      <vt:lpstr>PowerPoint Presentation</vt:lpstr>
      <vt:lpstr>Carnot cycle:</vt:lpstr>
      <vt:lpstr>Carnot cycle:</vt:lpstr>
      <vt:lpstr>Limitation of carnot cycle:</vt:lpstr>
      <vt:lpstr>Rankine cycle:</vt:lpstr>
      <vt:lpstr>Components of rankine cycle:</vt:lpstr>
      <vt:lpstr>Rankine cycle:</vt:lpstr>
      <vt:lpstr>Cont.</vt:lpstr>
      <vt:lpstr>Air standard cycles:</vt:lpstr>
      <vt:lpstr>Assumptions for air standard cycle:</vt:lpstr>
      <vt:lpstr>Otto cycle (constant volume cycle):</vt:lpstr>
      <vt:lpstr>Otto cycle:</vt:lpstr>
      <vt:lpstr>Con.</vt:lpstr>
      <vt:lpstr>Diesel cycle (constant pressure heat addition cycle):</vt:lpstr>
      <vt:lpstr>Diesel cycle:</vt:lpstr>
      <vt:lpstr>Cont.</vt:lpstr>
      <vt:lpstr>Thank you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HEAT ENGINES</dc:title>
  <dc:creator>Intel</dc:creator>
  <cp:lastModifiedBy>Safal-27</cp:lastModifiedBy>
  <cp:revision>73</cp:revision>
  <dcterms:created xsi:type="dcterms:W3CDTF">2013-09-14T13:34:42Z</dcterms:created>
  <dcterms:modified xsi:type="dcterms:W3CDTF">2013-12-21T08:31:37Z</dcterms:modified>
</cp:coreProperties>
</file>